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</p:sldMasterIdLst>
  <p:notesMasterIdLst>
    <p:notesMasterId r:id="rId29"/>
  </p:notesMasterIdLst>
  <p:handoutMasterIdLst>
    <p:handoutMasterId r:id="rId30"/>
  </p:handoutMasterIdLst>
  <p:sldIdLst>
    <p:sldId id="519" r:id="rId2"/>
    <p:sldId id="557" r:id="rId3"/>
    <p:sldId id="558" r:id="rId4"/>
    <p:sldId id="567" r:id="rId5"/>
    <p:sldId id="581" r:id="rId6"/>
    <p:sldId id="578" r:id="rId7"/>
    <p:sldId id="582" r:id="rId8"/>
    <p:sldId id="583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18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362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54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7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5906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088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268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450" algn="l" defTabSz="914362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8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659" autoAdjust="0"/>
    <p:restoredTop sz="82523" autoAdjust="0"/>
  </p:normalViewPr>
  <p:slideViewPr>
    <p:cSldViewPr>
      <p:cViewPr varScale="1">
        <p:scale>
          <a:sx n="92" d="100"/>
          <a:sy n="92" d="100"/>
        </p:scale>
        <p:origin x="11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A476E1-26A7-4374-8E85-622F51A3D903}" type="datetimeFigureOut">
              <a:rPr lang="zh-CN" altLang="en-US"/>
              <a:pPr>
                <a:defRPr/>
              </a:pPr>
              <a:t>2021/7/1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F41E9D-3057-429F-A72C-4664110762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5068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35B7077-FE34-415F-9DF0-C8A90D96A5FC}" type="datetimeFigureOut">
              <a:rPr lang="zh-CN" altLang="en-US"/>
              <a:pPr>
                <a:defRPr/>
              </a:pPr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3078E79-19C6-4191-81AE-0E25ABA770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47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6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8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8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0" algn="l" defTabSz="9143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7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753368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9512" y="3429422"/>
            <a:ext cx="8784976" cy="2447850"/>
          </a:xfrm>
        </p:spPr>
        <p:txBody>
          <a:bodyPr>
            <a:normAutofit/>
          </a:bodyPr>
          <a:lstStyle>
            <a:lvl1pPr marL="0" indent="0" algn="ctr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79512" y="3284984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9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alibri" panose="020F0502020204030204" pitchFamily="34" charset="0"/>
              <a:buChar char="−"/>
              <a:defRPr/>
            </a:lvl2pPr>
            <a:lvl3pPr marL="1143000" indent="-228600">
              <a:buSzPct val="50000"/>
              <a:buFont typeface="Wingdings" panose="05000000000000000000" pitchFamily="2" charset="2"/>
              <a:buChar char="p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98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980728"/>
            <a:ext cx="4316288" cy="51962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316288" cy="519623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1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179512" y="836712"/>
            <a:ext cx="8784976" cy="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5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40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512" y="980728"/>
            <a:ext cx="8784976" cy="5196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707904" y="637624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8AB8F-6C8F-46EE-8741-64B361E88E7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395804"/>
            <a:ext cx="1224136" cy="417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/>
          </p:cNvPicPr>
          <p:nvPr userDrawn="1"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8424" y="6356350"/>
            <a:ext cx="576064" cy="44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02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9" r:id="rId3"/>
    <p:sldLayoutId id="2147483711" r:id="rId4"/>
    <p:sldLayoutId id="2147483712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xianweiz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Compilation Principle</a:t>
            </a:r>
            <a:br>
              <a:rPr lang="en-US" altLang="zh-CN" dirty="0"/>
            </a:br>
            <a:r>
              <a:rPr lang="zh-CN" altLang="en-US" dirty="0"/>
              <a:t>编 译 原 理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79512" y="3429421"/>
            <a:ext cx="8784976" cy="3167931"/>
          </a:xfrm>
        </p:spPr>
        <p:txBody>
          <a:bodyPr>
            <a:norm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讲：词法分析</a:t>
            </a:r>
            <a:r>
              <a:rPr lang="en-US" altLang="zh-CN" dirty="0"/>
              <a:t>(3)</a:t>
            </a:r>
          </a:p>
          <a:p>
            <a:endParaRPr lang="en-US" altLang="zh-CN" sz="900" dirty="0"/>
          </a:p>
          <a:p>
            <a:r>
              <a:rPr lang="zh-CN" altLang="en-US" sz="3900" dirty="0"/>
              <a:t>张献伟</a:t>
            </a:r>
            <a:endParaRPr lang="en-US" altLang="zh-CN" sz="3900" dirty="0"/>
          </a:p>
          <a:p>
            <a:r>
              <a:rPr lang="en-US" altLang="zh-CN" sz="3900" dirty="0">
                <a:hlinkClick r:id="rId3"/>
              </a:rPr>
              <a:t>xianweiz.github.io</a:t>
            </a:r>
            <a:endParaRPr lang="en-US" altLang="zh-CN" sz="3900" dirty="0"/>
          </a:p>
          <a:p>
            <a:r>
              <a:rPr lang="en-US" altLang="zh-CN" sz="3900" dirty="0"/>
              <a:t>DCS290, 3/9/2021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08" y="241028"/>
            <a:ext cx="4546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0" y="188640"/>
            <a:ext cx="2447925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115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</a:t>
            </a:r>
            <a:r>
              <a:rPr lang="en-US" dirty="0">
                <a:sym typeface="Wingdings" pitchFamily="2" charset="2"/>
              </a:rPr>
              <a:t> DFA: More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67B7-6D1A-F746-A07B-4FBAFAA8C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3429000"/>
            <a:ext cx="8784976" cy="3168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state of the equivalent DFA</a:t>
            </a:r>
          </a:p>
          <a:p>
            <a:pPr lvl="1"/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-closure(A) = {A, B, C, E, H} = A’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-closure(move(A’, a)) =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-closure({D, J}) = {B, C, D, E, H, G, J} = B’</a:t>
            </a:r>
          </a:p>
          <a:p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-closure(move(A’, b)) =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-closure({F}) = {B, C, E , F, G, H} = C’</a:t>
            </a:r>
          </a:p>
          <a:p>
            <a:r>
              <a:rPr lang="en-US" dirty="0">
                <a:sym typeface="Wingdings" panose="05000000000000000000" pitchFamily="2" charset="2"/>
              </a:rPr>
              <a:t>… 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B724B-EA2E-DE42-8A7C-C4D31AED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8" y="875517"/>
            <a:ext cx="7704856" cy="25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81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Construct the NFA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B724B-EA2E-DE42-8A7C-C4D31AED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" y="836712"/>
            <a:ext cx="4594309" cy="152261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DCCA18-44B7-5140-9F73-D4996ADB93CF}"/>
              </a:ext>
            </a:extLst>
          </p:cNvPr>
          <p:cNvGraphicFramePr>
            <a:graphicFrameLocks noGrp="1"/>
          </p:cNvGraphicFramePr>
          <p:nvPr/>
        </p:nvGraphicFramePr>
        <p:xfrm>
          <a:off x="4711343" y="1050991"/>
          <a:ext cx="4381804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753">
                  <a:extLst>
                    <a:ext uri="{9D8B030D-6E8A-4147-A177-3AD203B41FA5}">
                      <a16:colId xmlns:a16="http://schemas.microsoft.com/office/drawing/2014/main" val="665227952"/>
                    </a:ext>
                  </a:extLst>
                </a:gridCol>
                <a:gridCol w="1466149">
                  <a:extLst>
                    <a:ext uri="{9D8B030D-6E8A-4147-A177-3AD203B41FA5}">
                      <a16:colId xmlns:a16="http://schemas.microsoft.com/office/drawing/2014/main" val="276894052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762361347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318810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ym typeface="Wingdings" panose="05000000000000000000" pitchFamily="2" charset="2"/>
                        </a:rPr>
                        <a:t>ε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56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2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4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0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9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4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5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2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0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0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49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Update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en-US" dirty="0"/>
              <a:t>Column to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B724B-EA2E-DE42-8A7C-C4D31AED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" y="836712"/>
            <a:ext cx="4594309" cy="152261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C5EC19-9572-3C4D-8CF6-4B6CE6D831E9}"/>
              </a:ext>
            </a:extLst>
          </p:cNvPr>
          <p:cNvGraphicFramePr>
            <a:graphicFrameLocks noGrp="1"/>
          </p:cNvGraphicFramePr>
          <p:nvPr/>
        </p:nvGraphicFramePr>
        <p:xfrm>
          <a:off x="4711343" y="1050991"/>
          <a:ext cx="4381804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753">
                  <a:extLst>
                    <a:ext uri="{9D8B030D-6E8A-4147-A177-3AD203B41FA5}">
                      <a16:colId xmlns:a16="http://schemas.microsoft.com/office/drawing/2014/main" val="665227952"/>
                    </a:ext>
                  </a:extLst>
                </a:gridCol>
                <a:gridCol w="1466149">
                  <a:extLst>
                    <a:ext uri="{9D8B030D-6E8A-4147-A177-3AD203B41FA5}">
                      <a16:colId xmlns:a16="http://schemas.microsoft.com/office/drawing/2014/main" val="276894052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762361347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318810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ym typeface="Wingdings" panose="05000000000000000000" pitchFamily="2" charset="2"/>
                        </a:rPr>
                        <a:t>ε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56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2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4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0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FGBHCE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9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4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5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2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0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0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687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3: </a:t>
            </a:r>
            <a:r>
              <a:rPr lang="en-US" sz="4000" dirty="0"/>
              <a:t>Update </a:t>
            </a:r>
            <a:r>
              <a:rPr lang="en-US" sz="4000" dirty="0">
                <a:sym typeface="Wingdings" panose="05000000000000000000" pitchFamily="2" charset="2"/>
              </a:rPr>
              <a:t>other</a:t>
            </a:r>
            <a:r>
              <a:rPr lang="en-US" altLang="zh-CN" sz="4000" dirty="0">
                <a:sym typeface="Wingdings" panose="05000000000000000000" pitchFamily="2" charset="2"/>
              </a:rPr>
              <a:t> </a:t>
            </a:r>
            <a:r>
              <a:rPr lang="en-US" sz="4000" dirty="0"/>
              <a:t>Cols based on  </a:t>
            </a:r>
            <a:r>
              <a:rPr lang="en-US" altLang="zh-CN" sz="4000" dirty="0" err="1">
                <a:sym typeface="Wingdings" panose="05000000000000000000" pitchFamily="2" charset="2"/>
              </a:rPr>
              <a:t>ε</a:t>
            </a:r>
            <a:r>
              <a:rPr lang="en-US" altLang="zh-CN" sz="4000" dirty="0">
                <a:sym typeface="Wingdings" panose="05000000000000000000" pitchFamily="2" charset="2"/>
              </a:rPr>
              <a:t>-closure</a:t>
            </a:r>
            <a:r>
              <a:rPr lang="en-US" sz="4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B724B-EA2E-DE42-8A7C-C4D31AED7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" y="836712"/>
            <a:ext cx="4594309" cy="152261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C5EC19-9572-3C4D-8CF6-4B6CE6D831E9}"/>
              </a:ext>
            </a:extLst>
          </p:cNvPr>
          <p:cNvGraphicFramePr>
            <a:graphicFrameLocks noGrp="1"/>
          </p:cNvGraphicFramePr>
          <p:nvPr/>
        </p:nvGraphicFramePr>
        <p:xfrm>
          <a:off x="4711343" y="1050991"/>
          <a:ext cx="4381804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753">
                  <a:extLst>
                    <a:ext uri="{9D8B030D-6E8A-4147-A177-3AD203B41FA5}">
                      <a16:colId xmlns:a16="http://schemas.microsoft.com/office/drawing/2014/main" val="665227952"/>
                    </a:ext>
                  </a:extLst>
                </a:gridCol>
                <a:gridCol w="1466149">
                  <a:extLst>
                    <a:ext uri="{9D8B030D-6E8A-4147-A177-3AD203B41FA5}">
                      <a16:colId xmlns:a16="http://schemas.microsoft.com/office/drawing/2014/main" val="276894052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762361347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318810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ym typeface="Wingdings" panose="05000000000000000000" pitchFamily="2" charset="2"/>
                        </a:rPr>
                        <a:t>ε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56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2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4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0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FGBHCE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9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4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5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2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0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0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13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Construct the DFA Table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C5EC19-9572-3C4D-8CF6-4B6CE6D831E9}"/>
              </a:ext>
            </a:extLst>
          </p:cNvPr>
          <p:cNvGraphicFramePr>
            <a:graphicFrameLocks noGrp="1"/>
          </p:cNvGraphicFramePr>
          <p:nvPr/>
        </p:nvGraphicFramePr>
        <p:xfrm>
          <a:off x="4711343" y="1050991"/>
          <a:ext cx="4381804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753">
                  <a:extLst>
                    <a:ext uri="{9D8B030D-6E8A-4147-A177-3AD203B41FA5}">
                      <a16:colId xmlns:a16="http://schemas.microsoft.com/office/drawing/2014/main" val="665227952"/>
                    </a:ext>
                  </a:extLst>
                </a:gridCol>
                <a:gridCol w="1466149">
                  <a:extLst>
                    <a:ext uri="{9D8B030D-6E8A-4147-A177-3AD203B41FA5}">
                      <a16:colId xmlns:a16="http://schemas.microsoft.com/office/drawing/2014/main" val="276894052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762361347"/>
                    </a:ext>
                  </a:extLst>
                </a:gridCol>
                <a:gridCol w="1095451">
                  <a:extLst>
                    <a:ext uri="{9D8B030D-6E8A-4147-A177-3AD203B41FA5}">
                      <a16:colId xmlns:a16="http://schemas.microsoft.com/office/drawing/2014/main" val="3188104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sym typeface="Wingdings" panose="05000000000000000000" pitchFamily="2" charset="2"/>
                        </a:rPr>
                        <a:t>ε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563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6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92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44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0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7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FGBHCE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96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GBHCE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47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05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12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15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0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40389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EB2C49-68C7-5F46-8944-6C643E88BA17}"/>
              </a:ext>
            </a:extLst>
          </p:cNvPr>
          <p:cNvGraphicFramePr>
            <a:graphicFrameLocks noGrp="1"/>
          </p:cNvGraphicFramePr>
          <p:nvPr/>
        </p:nvGraphicFramePr>
        <p:xfrm>
          <a:off x="197630" y="1484784"/>
          <a:ext cx="3510273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492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BEC090-1AF9-184E-A59F-085482DA5720}"/>
              </a:ext>
            </a:extLst>
          </p:cNvPr>
          <p:cNvGraphicFramePr>
            <a:graphicFrameLocks noGrp="1"/>
          </p:cNvGraphicFramePr>
          <p:nvPr/>
        </p:nvGraphicFramePr>
        <p:xfrm>
          <a:off x="197629" y="2277264"/>
          <a:ext cx="3510273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492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5A4B7F-CD07-454B-995F-2E280D4732B3}"/>
              </a:ext>
            </a:extLst>
          </p:cNvPr>
          <p:cNvGraphicFramePr>
            <a:graphicFrameLocks noGrp="1"/>
          </p:cNvGraphicFramePr>
          <p:nvPr/>
        </p:nvGraphicFramePr>
        <p:xfrm>
          <a:off x="197628" y="3069744"/>
          <a:ext cx="351027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06E743-2FFB-724D-AAC4-20698AE21F0B}"/>
              </a:ext>
            </a:extLst>
          </p:cNvPr>
          <p:cNvGraphicFramePr>
            <a:graphicFrameLocks noGrp="1"/>
          </p:cNvGraphicFramePr>
          <p:nvPr/>
        </p:nvGraphicFramePr>
        <p:xfrm>
          <a:off x="197627" y="3465984"/>
          <a:ext cx="351027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27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Construct the DFA Table(cont.)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EB2C49-68C7-5F46-8944-6C643E88BA17}"/>
              </a:ext>
            </a:extLst>
          </p:cNvPr>
          <p:cNvGraphicFramePr>
            <a:graphicFrameLocks noGrp="1"/>
          </p:cNvGraphicFramePr>
          <p:nvPr/>
        </p:nvGraphicFramePr>
        <p:xfrm>
          <a:off x="197630" y="1484784"/>
          <a:ext cx="3510273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492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5BEC090-1AF9-184E-A59F-085482DA5720}"/>
              </a:ext>
            </a:extLst>
          </p:cNvPr>
          <p:cNvGraphicFramePr>
            <a:graphicFrameLocks noGrp="1"/>
          </p:cNvGraphicFramePr>
          <p:nvPr/>
        </p:nvGraphicFramePr>
        <p:xfrm>
          <a:off x="197629" y="2277264"/>
          <a:ext cx="3510273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7492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5A4B7F-CD07-454B-995F-2E280D4732B3}"/>
              </a:ext>
            </a:extLst>
          </p:cNvPr>
          <p:cNvGraphicFramePr>
            <a:graphicFrameLocks noGrp="1"/>
          </p:cNvGraphicFramePr>
          <p:nvPr/>
        </p:nvGraphicFramePr>
        <p:xfrm>
          <a:off x="197628" y="3069744"/>
          <a:ext cx="351027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06E743-2FFB-724D-AAC4-20698AE21F0B}"/>
              </a:ext>
            </a:extLst>
          </p:cNvPr>
          <p:cNvGraphicFramePr>
            <a:graphicFrameLocks noGrp="1"/>
          </p:cNvGraphicFramePr>
          <p:nvPr/>
        </p:nvGraphicFramePr>
        <p:xfrm>
          <a:off x="197627" y="3465984"/>
          <a:ext cx="3510273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0091">
                  <a:extLst>
                    <a:ext uri="{9D8B030D-6E8A-4147-A177-3AD203B41FA5}">
                      <a16:colId xmlns:a16="http://schemas.microsoft.com/office/drawing/2014/main" val="2979822801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4120633256"/>
                    </a:ext>
                  </a:extLst>
                </a:gridCol>
                <a:gridCol w="1170091">
                  <a:extLst>
                    <a:ext uri="{9D8B030D-6E8A-4147-A177-3AD203B41FA5}">
                      <a16:colId xmlns:a16="http://schemas.microsoft.com/office/drawing/2014/main" val="707733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83619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FA2C2DC-5BBA-FC44-9AE5-758B9654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2" y="3894556"/>
            <a:ext cx="6264696" cy="24493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AAF3B4-24A3-B74A-A12E-2D7468DC2D8F}"/>
              </a:ext>
            </a:extLst>
          </p:cNvPr>
          <p:cNvSpPr txBox="1">
            <a:spLocks/>
          </p:cNvSpPr>
          <p:nvPr/>
        </p:nvSpPr>
        <p:spPr>
          <a:xfrm>
            <a:off x="3923928" y="1367825"/>
            <a:ext cx="5040560" cy="90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Is the DFA minimal?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706671-9E28-1E42-90D6-B13026003AE9}"/>
              </a:ext>
            </a:extLst>
          </p:cNvPr>
          <p:cNvSpPr txBox="1">
            <a:spLocks/>
          </p:cNvSpPr>
          <p:nvPr/>
        </p:nvSpPr>
        <p:spPr>
          <a:xfrm>
            <a:off x="4557468" y="1796397"/>
            <a:ext cx="4824536" cy="62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- States A and F should be merged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800B7A-7B32-6346-876F-444E8B16BFC3}"/>
              </a:ext>
            </a:extLst>
          </p:cNvPr>
          <p:cNvSpPr txBox="1">
            <a:spLocks/>
          </p:cNvSpPr>
          <p:nvPr/>
        </p:nvSpPr>
        <p:spPr>
          <a:xfrm>
            <a:off x="3923928" y="2358425"/>
            <a:ext cx="5040560" cy="90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Should we merge states A and FM?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ACE275-1E15-424B-9EA6-306653F1D9FB}"/>
              </a:ext>
            </a:extLst>
          </p:cNvPr>
          <p:cNvSpPr txBox="1">
            <a:spLocks/>
          </p:cNvSpPr>
          <p:nvPr/>
        </p:nvSpPr>
        <p:spPr>
          <a:xfrm>
            <a:off x="4557468" y="3155477"/>
            <a:ext cx="4824536" cy="128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- NO. A and FM are in different sets from the very beginning (FM is accepting, A is not).</a:t>
            </a:r>
          </a:p>
        </p:txBody>
      </p:sp>
    </p:spTree>
    <p:extLst>
      <p:ext uri="{BB962C8B-B14F-4D97-AF65-F5344CB8AC3E}">
        <p14:creationId xmlns:p14="http://schemas.microsoft.com/office/powerpoint/2010/main" val="145258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63AA-6D0C-184E-AB79-8ECF7DAC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5: (Optional) Minimize DFA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93BB6-158A-624A-80F6-678ACBF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2C2DC-5BBA-FC44-9AE5-758B9654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68760"/>
            <a:ext cx="6264696" cy="244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34AEC4-70F8-8B4C-9F59-5CBC2049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431166"/>
            <a:ext cx="4817988" cy="231020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374F3A-4B24-1B43-A1E8-E599B64B43E4}"/>
              </a:ext>
            </a:extLst>
          </p:cNvPr>
          <p:cNvSpPr txBox="1">
            <a:spLocks/>
          </p:cNvSpPr>
          <p:nvPr/>
        </p:nvSpPr>
        <p:spPr>
          <a:xfrm>
            <a:off x="368936" y="856496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Original DFA: before merging A and F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ACB09B9-789C-8744-990D-228F2331522D}"/>
              </a:ext>
            </a:extLst>
          </p:cNvPr>
          <p:cNvSpPr txBox="1">
            <a:spLocks/>
          </p:cNvSpPr>
          <p:nvPr/>
        </p:nvSpPr>
        <p:spPr>
          <a:xfrm>
            <a:off x="368936" y="3933056"/>
            <a:ext cx="878497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Minimized DFA: Do you see the original RE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sym typeface="Wingdings" panose="05000000000000000000" pitchFamily="2" charset="2"/>
              </a:rPr>
              <a:t>a|b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)*</a:t>
            </a:r>
            <a:r>
              <a:rPr lang="en-US" altLang="zh-CN" dirty="0" err="1">
                <a:solidFill>
                  <a:srgbClr val="0000FF"/>
                </a:solidFill>
                <a:sym typeface="Wingdings" panose="05000000000000000000" pitchFamily="2" charset="2"/>
              </a:rPr>
              <a:t>abb</a:t>
            </a:r>
            <a:endParaRPr lang="en-US" altLang="zh-CN" dirty="0">
              <a:solidFill>
                <a:srgbClr val="0000FF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390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NFA </a:t>
            </a:r>
            <a:r>
              <a:rPr lang="en-US" altLang="zh-CN" dirty="0">
                <a:sym typeface="Wingdings" pitchFamily="2" charset="2"/>
              </a:rPr>
              <a:t> DFA: Space Complexity</a:t>
            </a:r>
            <a:r>
              <a:rPr lang="en-US" altLang="zh-CN" sz="3600" dirty="0">
                <a:sym typeface="Wingdings" pitchFamily="2" charset="2"/>
              </a:rPr>
              <a:t>[</a:t>
            </a:r>
            <a:r>
              <a:rPr lang="zh-CN" altLang="en-US" sz="3600" dirty="0">
                <a:sym typeface="Wingdings" pitchFamily="2" charset="2"/>
              </a:rPr>
              <a:t>空间复杂度</a:t>
            </a:r>
            <a:r>
              <a:rPr lang="en-US" altLang="zh-CN" sz="3600" dirty="0">
                <a:sym typeface="Wingdings" pitchFamily="2" charset="2"/>
              </a:rPr>
              <a:t>]</a:t>
            </a:r>
            <a:endParaRPr lang="zh-CN" altLang="en-US" sz="36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NFA may be in many states at any time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How many different possible states in DFA?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If there are N states in NFA, the DFA must be in some subset of those N states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How many non-empty subsets are there?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The resulting DFA has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           </a:t>
            </a:r>
            <a:r>
              <a:rPr lang="en-US" altLang="zh-CN" dirty="0">
                <a:sym typeface="Wingdings" panose="05000000000000000000" pitchFamily="2" charset="2"/>
              </a:rPr>
              <a:t>space complexity, where N is number of original states in NFA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For real languages, the NFA and DFA have about same #states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A60E0-DB9B-314E-B7C1-DC356CF5A7AD}"/>
              </a:ext>
            </a:extLst>
          </p:cNvPr>
          <p:cNvSpPr txBox="1">
            <a:spLocks/>
          </p:cNvSpPr>
          <p:nvPr/>
        </p:nvSpPr>
        <p:spPr>
          <a:xfrm>
            <a:off x="1115616" y="3591813"/>
            <a:ext cx="1207836" cy="62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- 2</a:t>
            </a:r>
            <a:r>
              <a:rPr lang="en-US" altLang="zh-CN" sz="2400" baseline="30000" dirty="0">
                <a:solidFill>
                  <a:srgbClr val="0000FF"/>
                </a:solidFill>
                <a:sym typeface="Wingdings" panose="05000000000000000000" pitchFamily="2" charset="2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-1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0757E9-6525-9D45-8CB1-5621C546C95C}"/>
              </a:ext>
            </a:extLst>
          </p:cNvPr>
          <p:cNvSpPr txBox="1">
            <a:spLocks/>
          </p:cNvSpPr>
          <p:nvPr/>
        </p:nvSpPr>
        <p:spPr>
          <a:xfrm>
            <a:off x="3580188" y="4077072"/>
            <a:ext cx="1207836" cy="621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O(2</a:t>
            </a:r>
            <a:r>
              <a:rPr lang="en-US" altLang="zh-CN" baseline="30000" dirty="0">
                <a:solidFill>
                  <a:srgbClr val="0000FF"/>
                </a:solidFill>
                <a:sym typeface="Wingdings" panose="05000000000000000000" pitchFamily="2" charset="2"/>
              </a:rPr>
              <a:t>N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79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NFA </a:t>
            </a:r>
            <a:r>
              <a:rPr lang="en-US" altLang="zh-CN" dirty="0">
                <a:sym typeface="Wingdings" pitchFamily="2" charset="2"/>
              </a:rPr>
              <a:t> DFA: Time Complexity</a:t>
            </a:r>
            <a:r>
              <a:rPr lang="en-US" altLang="zh-CN" sz="3600" dirty="0">
                <a:sym typeface="Wingdings" pitchFamily="2" charset="2"/>
              </a:rPr>
              <a:t>[</a:t>
            </a:r>
            <a:r>
              <a:rPr lang="zh-CN" altLang="en-US" sz="3600" dirty="0">
                <a:sym typeface="Wingdings" pitchFamily="2" charset="2"/>
              </a:rPr>
              <a:t>时间复杂度</a:t>
            </a:r>
            <a:r>
              <a:rPr lang="en-US" altLang="zh-CN" sz="3600" dirty="0">
                <a:sym typeface="Wingdings" pitchFamily="2" charset="2"/>
              </a:rPr>
              <a:t>]</a:t>
            </a:r>
            <a:endParaRPr lang="zh-CN" altLang="en-US" sz="36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DFA execution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Requires O(|X|) steps, where |X| is the input length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Each step takes constant time</a:t>
            </a: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If current state is S and input is c, then read T[S, c]</a:t>
            </a: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Update current state to state T[S, c]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Time complexity =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O(X)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NFA execution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Requires O(|X|) steps, where |X| is the input length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Each step takes O(N</a:t>
            </a:r>
            <a:r>
              <a:rPr lang="en-US" altLang="zh-CN" baseline="30000" dirty="0">
                <a:sym typeface="Wingdings" panose="05000000000000000000" pitchFamily="2" charset="2"/>
              </a:rPr>
              <a:t>2</a:t>
            </a:r>
            <a:r>
              <a:rPr lang="en-US" altLang="zh-CN" dirty="0">
                <a:sym typeface="Wingdings" panose="05000000000000000000" pitchFamily="2" charset="2"/>
              </a:rPr>
              <a:t>) time, where N is the number of states</a:t>
            </a: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Current state is a set of potential states, up to N</a:t>
            </a: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On input c, must union all T[</a:t>
            </a:r>
            <a:r>
              <a:rPr lang="en-US" altLang="zh-CN" dirty="0" err="1">
                <a:sym typeface="Wingdings" panose="05000000000000000000" pitchFamily="2" charset="2"/>
              </a:rPr>
              <a:t>S</a:t>
            </a:r>
            <a:r>
              <a:rPr lang="en-US" altLang="zh-CN" baseline="-25000" dirty="0" err="1">
                <a:sym typeface="Wingdings" panose="05000000000000000000" pitchFamily="2" charset="2"/>
              </a:rPr>
              <a:t>potential</a:t>
            </a:r>
            <a:r>
              <a:rPr lang="en-US" altLang="zh-CN" dirty="0">
                <a:sym typeface="Wingdings" panose="05000000000000000000" pitchFamily="2" charset="2"/>
              </a:rPr>
              <a:t> ,c], up to N times</a:t>
            </a:r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Each union operation takes O(N) time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Time complexity =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O(|X|*N</a:t>
            </a:r>
            <a:r>
              <a:rPr lang="en-US" altLang="zh-CN" baseline="30000" dirty="0">
                <a:solidFill>
                  <a:srgbClr val="0000FF"/>
                </a:solidFill>
                <a:sym typeface="Wingdings" panose="05000000000000000000" pitchFamily="2" charset="2"/>
              </a:rPr>
              <a:t>2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6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in Practice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Lex: RE  NFA  DFA  Table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Converts regular expressions to NFA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Converts NFA to DFA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Performs DFA state minimization to reduce space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Generate the transition table from DFA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Performs table compression to further reduce space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Most other automated </a:t>
            </a:r>
            <a:r>
              <a:rPr lang="en-US" altLang="zh-CN" dirty="0" err="1">
                <a:sym typeface="Wingdings" panose="05000000000000000000" pitchFamily="2" charset="2"/>
              </a:rPr>
              <a:t>lexers</a:t>
            </a:r>
            <a:r>
              <a:rPr lang="en-US" altLang="zh-CN" dirty="0">
                <a:sym typeface="Wingdings" panose="05000000000000000000" pitchFamily="2" charset="2"/>
              </a:rPr>
              <a:t> also choose DFA over NFA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Trade off space for speed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15A7E-1A44-7845-9837-9F1A585C6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437112"/>
            <a:ext cx="5950744" cy="19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F58D16-7533-5D47-B628-819DB11E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36712"/>
            <a:ext cx="8784976" cy="554461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Questions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2BCF2-C8E6-D640-9FA1-680DA1BDA71A}"/>
              </a:ext>
            </a:extLst>
          </p:cNvPr>
          <p:cNvSpPr txBox="1"/>
          <p:nvPr/>
        </p:nvSpPr>
        <p:spPr>
          <a:xfrm>
            <a:off x="570370" y="901169"/>
            <a:ext cx="6942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Q1: Can we have multiple start/accepting states in FA?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FFF7D-FB6C-6844-A4F9-B96C7B6D026B}"/>
              </a:ext>
            </a:extLst>
          </p:cNvPr>
          <p:cNvSpPr txBox="1"/>
          <p:nvPr/>
        </p:nvSpPr>
        <p:spPr>
          <a:xfrm>
            <a:off x="921196" y="2322237"/>
            <a:ext cx="6343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NFA: non-deterministic FA, DFA: deterministic FA</a:t>
            </a:r>
          </a:p>
          <a:p>
            <a:r>
              <a:rPr lang="el-GR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ε</a:t>
            </a:r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-move or multiple transitions per input per state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E0BC7-86F1-1D41-8F14-1B3E3C267DD2}"/>
              </a:ext>
            </a:extLst>
          </p:cNvPr>
          <p:cNvSpPr txBox="1"/>
          <p:nvPr/>
        </p:nvSpPr>
        <p:spPr>
          <a:xfrm>
            <a:off x="921196" y="4596859"/>
            <a:ext cx="622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NFA, multiple transitions for state ‘0’ on input ‘a’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77855-8742-834F-A318-7A92C0B7CA5D}"/>
              </a:ext>
            </a:extLst>
          </p:cNvPr>
          <p:cNvSpPr txBox="1"/>
          <p:nvPr/>
        </p:nvSpPr>
        <p:spPr>
          <a:xfrm>
            <a:off x="921196" y="3615407"/>
            <a:ext cx="309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L(RE)</a:t>
            </a:r>
            <a:r>
              <a:rPr lang="en-US" altLang="zh-CN" sz="2400" dirty="0">
                <a:solidFill>
                  <a:srgbClr val="0000FF"/>
                </a:solidFill>
                <a:sym typeface="Wingdings" panose="05000000000000000000" pitchFamily="2" charset="2"/>
              </a:rPr>
              <a:t> ≡ L(NFA) ≡ L(DFA)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2D974A-0780-2544-8ADA-E45883F91CF6}"/>
              </a:ext>
            </a:extLst>
          </p:cNvPr>
          <p:cNvSpPr txBox="1"/>
          <p:nvPr/>
        </p:nvSpPr>
        <p:spPr>
          <a:xfrm>
            <a:off x="917044" y="5662700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 err="1">
                <a:solidFill>
                  <a:srgbClr val="0000FF"/>
                </a:solidFill>
              </a:rPr>
              <a:t>a|b</a:t>
            </a:r>
            <a:r>
              <a:rPr lang="en-US" sz="2400" dirty="0">
                <a:solidFill>
                  <a:srgbClr val="0000FF"/>
                </a:solidFill>
              </a:rPr>
              <a:t>)*</a:t>
            </a:r>
            <a:r>
              <a:rPr lang="en-US" sz="2400" dirty="0" err="1">
                <a:solidFill>
                  <a:srgbClr val="0000FF"/>
                </a:solidFill>
              </a:rPr>
              <a:t>abb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9659C-B1A9-EA44-AF9F-19012D8CD31B}"/>
              </a:ext>
            </a:extLst>
          </p:cNvPr>
          <p:cNvSpPr txBox="1"/>
          <p:nvPr/>
        </p:nvSpPr>
        <p:spPr>
          <a:xfrm>
            <a:off x="921196" y="1370967"/>
            <a:ext cx="454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start: only one, accepting: multiple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4A114-4F49-E340-AA49-40FD177BFD70}"/>
              </a:ext>
            </a:extLst>
          </p:cNvPr>
          <p:cNvSpPr txBox="1"/>
          <p:nvPr/>
        </p:nvSpPr>
        <p:spPr>
          <a:xfrm>
            <a:off x="570370" y="1876868"/>
            <a:ext cx="6337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Q2: what are NFA and DFA? How to differentiate?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4E48C-408F-544C-8F54-03BB24019043}"/>
              </a:ext>
            </a:extLst>
          </p:cNvPr>
          <p:cNvSpPr txBox="1"/>
          <p:nvPr/>
        </p:nvSpPr>
        <p:spPr>
          <a:xfrm>
            <a:off x="570370" y="3183359"/>
            <a:ext cx="599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Q3: how do RE, NFA, DFA relate to each other?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DEF31A-8E15-FB4C-BE8B-D2F2C0EF3A33}"/>
              </a:ext>
            </a:extLst>
          </p:cNvPr>
          <p:cNvSpPr txBox="1"/>
          <p:nvPr/>
        </p:nvSpPr>
        <p:spPr>
          <a:xfrm>
            <a:off x="582010" y="4243676"/>
            <a:ext cx="4659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Q4: </a:t>
            </a:r>
            <a:r>
              <a:rPr lang="en-US" altLang="zh-CN" sz="2400" dirty="0">
                <a:sym typeface="Wingdings" panose="05000000000000000000" pitchFamily="2" charset="2"/>
              </a:rPr>
              <a:t>the state graph is a NFA or DFA?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85D5CB-216D-B54B-A535-4232C10064F3}"/>
              </a:ext>
            </a:extLst>
          </p:cNvPr>
          <p:cNvSpPr txBox="1"/>
          <p:nvPr/>
        </p:nvSpPr>
        <p:spPr>
          <a:xfrm>
            <a:off x="570370" y="5149490"/>
            <a:ext cx="503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Q5: what’s the language it recognizes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F6F81-1844-AC4E-9AC9-988A8088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5023759"/>
            <a:ext cx="3599562" cy="117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6437-CBD6-C945-8B1F-5E0E2926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Analyzer Generated by 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E63A-1E64-A545-9625-554ADED09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Lex program is turned into a transition table and actions, which are used by a finite-automaton simulator</a:t>
            </a:r>
          </a:p>
          <a:p>
            <a:r>
              <a:rPr lang="en-US" dirty="0"/>
              <a:t>Automaton recognizes matching any of the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B8BC3-742D-AE40-8AEB-E6F6E60A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CA7C0-1066-B04C-80EA-215CD66E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778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9E0-37AA-5842-9E1C-55D5B31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A946-A486-1B4F-8E48-A81EACB76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patterns, three NFAs</a:t>
            </a:r>
          </a:p>
          <a:p>
            <a:r>
              <a:rPr lang="en-US" dirty="0"/>
              <a:t>Combine three NFAs into a single NFA</a:t>
            </a:r>
          </a:p>
          <a:p>
            <a:pPr lvl="1"/>
            <a:r>
              <a:rPr lang="en-US" dirty="0"/>
              <a:t>Add start state 0 and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-transitions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359-2F04-8F4B-9E03-F80A51C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64432-FA24-5448-96C8-5CFA6E59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30" y="2708920"/>
            <a:ext cx="6251798" cy="34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6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9E0-37AA-5842-9E1C-55D5B31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Lex: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A946-A486-1B4F-8E48-A81EACB76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1" y="980728"/>
            <a:ext cx="8935327" cy="5196235"/>
          </a:xfrm>
        </p:spPr>
        <p:txBody>
          <a:bodyPr/>
          <a:lstStyle/>
          <a:p>
            <a:r>
              <a:rPr lang="en-US" dirty="0"/>
              <a:t>NFA’s for lexical analyzer</a:t>
            </a:r>
          </a:p>
          <a:p>
            <a:r>
              <a:rPr lang="en-US" dirty="0"/>
              <a:t>Input: </a:t>
            </a:r>
            <a:r>
              <a:rPr lang="en-US" dirty="0" err="1">
                <a:solidFill>
                  <a:srgbClr val="0000FF"/>
                </a:solidFill>
              </a:rPr>
              <a:t>aaba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-closure(0) = {0, 1, 3, 7}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Empty states after reading the fourth input symbol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There are no transitions out of state 8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Back up, looking for a set of states  that include an accepting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State 8: a*b+ has been matched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Select </a:t>
            </a:r>
            <a:r>
              <a:rPr lang="en-US" dirty="0" err="1">
                <a:solidFill>
                  <a:srgbClr val="0000FF"/>
                </a:solidFill>
                <a:sym typeface="Wingdings" panose="05000000000000000000" pitchFamily="2" charset="2"/>
              </a:rPr>
              <a:t>aab</a:t>
            </a:r>
            <a:r>
              <a:rPr lang="en-US" dirty="0">
                <a:sym typeface="Wingdings" panose="05000000000000000000" pitchFamily="2" charset="2"/>
              </a:rPr>
              <a:t> as the lexeme, execute action A</a:t>
            </a:r>
            <a:r>
              <a:rPr lang="en-US" baseline="-25000" dirty="0">
                <a:sym typeface="Wingdings" panose="05000000000000000000" pitchFamily="2" charset="2"/>
              </a:rPr>
              <a:t>3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Return to parser indicating that token w/ pattern p</a:t>
            </a:r>
            <a:r>
              <a:rPr lang="en-US" baseline="-25000" dirty="0">
                <a:sym typeface="Wingdings" panose="05000000000000000000" pitchFamily="2" charset="2"/>
              </a:rPr>
              <a:t>3</a:t>
            </a:r>
            <a:r>
              <a:rPr lang="en-US" dirty="0">
                <a:sym typeface="Wingdings" panose="05000000000000000000" pitchFamily="2" charset="2"/>
              </a:rPr>
              <a:t>=a*b+ has been found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359-2F04-8F4B-9E03-F80A51C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D8296-C16A-7E42-BB52-234721EA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968" y="4686871"/>
            <a:ext cx="4550871" cy="140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BBD12-22FD-A749-956C-432E3588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4" y="4441459"/>
            <a:ext cx="4081968" cy="24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37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9E0-37AA-5842-9E1C-55D5B31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Lex: Example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A946-A486-1B4F-8E48-A81EACB76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DFA’s for lexical analyzer</a:t>
            </a:r>
          </a:p>
          <a:p>
            <a:r>
              <a:rPr lang="en-US" dirty="0"/>
              <a:t>Input: </a:t>
            </a:r>
            <a:r>
              <a:rPr lang="en-US" dirty="0" err="1">
                <a:solidFill>
                  <a:srgbClr val="0000FF"/>
                </a:solidFill>
              </a:rPr>
              <a:t>abba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Sequence of states entered: 0137  247  58  68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At the final a, there is no transition out of state 68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68 itself is an accepting state that reports pattern p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dirty="0" err="1">
                <a:solidFill>
                  <a:srgbClr val="0000FF"/>
                </a:solidFill>
                <a:sym typeface="Wingdings" panose="05000000000000000000" pitchFamily="2" charset="2"/>
              </a:rPr>
              <a:t>abb</a:t>
            </a:r>
            <a:endParaRPr lang="en-US" dirty="0">
              <a:solidFill>
                <a:srgbClr val="0000FF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359-2F04-8F4B-9E03-F80A51C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91ADF-5F33-684B-9372-9C77D677F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8" r="7273" b="12860"/>
          <a:stretch/>
        </p:blipFill>
        <p:spPr>
          <a:xfrm>
            <a:off x="1305885" y="3429000"/>
            <a:ext cx="5894407" cy="284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7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9E0-37AA-5842-9E1C-55D5B31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Should We Match?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A946-A486-1B4F-8E48-A81EACB76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find the </a:t>
            </a:r>
            <a:r>
              <a:rPr lang="en-US" dirty="0">
                <a:solidFill>
                  <a:srgbClr val="0000FF"/>
                </a:solidFill>
              </a:rPr>
              <a:t>longest match</a:t>
            </a:r>
            <a:r>
              <a:rPr lang="en-US" dirty="0"/>
              <a:t> possible</a:t>
            </a:r>
          </a:p>
          <a:p>
            <a:pPr lvl="1"/>
            <a:r>
              <a:rPr lang="en-US" dirty="0"/>
              <a:t>We have seen examples</a:t>
            </a:r>
          </a:p>
          <a:p>
            <a:pPr lvl="1"/>
            <a:r>
              <a:rPr lang="en-US" dirty="0"/>
              <a:t>One more example: input string </a:t>
            </a:r>
            <a:r>
              <a:rPr lang="en-US" dirty="0" err="1">
                <a:solidFill>
                  <a:srgbClr val="0000FF"/>
                </a:solidFill>
              </a:rPr>
              <a:t>aabbb</a:t>
            </a:r>
            <a:r>
              <a:rPr lang="en-US" dirty="0">
                <a:solidFill>
                  <a:srgbClr val="0000FF"/>
                </a:solidFill>
              </a:rPr>
              <a:t> …</a:t>
            </a:r>
          </a:p>
          <a:p>
            <a:pPr lvl="2"/>
            <a:r>
              <a:rPr lang="en-US" dirty="0"/>
              <a:t>Have many prefixes that match the third pattern</a:t>
            </a:r>
          </a:p>
          <a:p>
            <a:pPr lvl="2"/>
            <a:r>
              <a:rPr lang="en-US" dirty="0"/>
              <a:t>Continue reading </a:t>
            </a:r>
            <a:r>
              <a:rPr lang="en-US" i="1" dirty="0"/>
              <a:t>b</a:t>
            </a:r>
            <a:r>
              <a:rPr lang="en-US" dirty="0"/>
              <a:t>’s until another a is met</a:t>
            </a:r>
          </a:p>
          <a:p>
            <a:pPr lvl="2"/>
            <a:r>
              <a:rPr lang="en-US" dirty="0"/>
              <a:t>Report the lexeme to be the </a:t>
            </a:r>
            <a:r>
              <a:rPr lang="en-US" dirty="0" err="1"/>
              <a:t>intial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’s followed by as many </a:t>
            </a:r>
            <a:r>
              <a:rPr lang="en-US" i="1" dirty="0"/>
              <a:t>b</a:t>
            </a:r>
            <a:r>
              <a:rPr lang="en-US" dirty="0"/>
              <a:t>’s as there are</a:t>
            </a:r>
          </a:p>
          <a:p>
            <a:r>
              <a:rPr lang="en-US" dirty="0"/>
              <a:t>If same length, rule appearing first takes precedence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String </a:t>
            </a:r>
            <a:r>
              <a:rPr lang="en-US" i="1" dirty="0" err="1">
                <a:solidFill>
                  <a:srgbClr val="0000FF"/>
                </a:solidFill>
                <a:sym typeface="Wingdings" panose="05000000000000000000" pitchFamily="2" charset="2"/>
              </a:rPr>
              <a:t>abb</a:t>
            </a:r>
            <a:r>
              <a:rPr lang="en-US" dirty="0">
                <a:sym typeface="Wingdings" panose="05000000000000000000" pitchFamily="2" charset="2"/>
              </a:rPr>
              <a:t> matches both the second and third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 consider it as a lexeme for p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since that pattern listed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359-2F04-8F4B-9E03-F80A51C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CB87E-1F35-3544-A4FA-ADD6E77B2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35" r="71411" b="58218"/>
          <a:stretch/>
        </p:blipFill>
        <p:spPr>
          <a:xfrm>
            <a:off x="3275856" y="5168851"/>
            <a:ext cx="178730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9E0-37AA-5842-9E1C-55D5B31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Match Keywords?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A946-A486-1B4F-8E48-A81EACB76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r>
              <a:rPr lang="en-US" dirty="0"/>
              <a:t>Example: to recognize the following tokens</a:t>
            </a:r>
          </a:p>
          <a:p>
            <a:pPr lvl="1"/>
            <a:r>
              <a:rPr lang="en-US" dirty="0"/>
              <a:t>Identifiers: letter(</a:t>
            </a:r>
            <a:r>
              <a:rPr lang="en-US" dirty="0" err="1"/>
              <a:t>letter|digit</a:t>
            </a:r>
            <a:r>
              <a:rPr lang="en-US" dirty="0"/>
              <a:t>)*</a:t>
            </a:r>
          </a:p>
          <a:p>
            <a:pPr lvl="1"/>
            <a:r>
              <a:rPr lang="en-US" dirty="0"/>
              <a:t>Keywords: if, then, else</a:t>
            </a:r>
          </a:p>
          <a:p>
            <a:r>
              <a:rPr lang="en-US" b="1" dirty="0"/>
              <a:t>Approach 1</a:t>
            </a:r>
            <a:r>
              <a:rPr lang="en-US" dirty="0"/>
              <a:t>: Make REs for keywords and place them before REs for identifiers so that they will take precedence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Will result in more bloated finite state machine</a:t>
            </a:r>
          </a:p>
          <a:p>
            <a:r>
              <a:rPr lang="en-US" b="1" dirty="0">
                <a:sym typeface="Wingdings" panose="05000000000000000000" pitchFamily="2" charset="2"/>
              </a:rPr>
              <a:t>Approach 2</a:t>
            </a:r>
            <a:r>
              <a:rPr lang="en-US" dirty="0">
                <a:sym typeface="Wingdings" panose="05000000000000000000" pitchFamily="2" charset="2"/>
              </a:rPr>
              <a:t>: Recognize keywords and identifiers using same RE but differentiate using special keyword table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Will result in more streamlined finite state machine ­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But extra table lookup is required</a:t>
            </a:r>
          </a:p>
          <a:p>
            <a:r>
              <a:rPr lang="en-US" dirty="0">
                <a:sym typeface="Wingdings" panose="05000000000000000000" pitchFamily="2" charset="2"/>
              </a:rPr>
              <a:t>Usually approach 2 is more efficient than 1, but you can implement approach 1 in your projects for simplicity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359-2F04-8F4B-9E03-F80A51C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31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Conversion Flow</a:t>
            </a:r>
            <a:r>
              <a:rPr lang="en-US" altLang="zh-CN" sz="3200" dirty="0"/>
              <a:t>[</a:t>
            </a:r>
            <a:r>
              <a:rPr lang="zh-CN" altLang="en-US" sz="3200" dirty="0"/>
              <a:t>转换流程</a:t>
            </a:r>
            <a:r>
              <a:rPr lang="en-US" altLang="zh-CN" sz="3200" dirty="0"/>
              <a:t>]</a:t>
            </a:r>
            <a:endParaRPr lang="zh-CN" altLang="en-US" sz="32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3007891"/>
          </a:xfrm>
        </p:spPr>
        <p:txBody>
          <a:bodyPr/>
          <a:lstStyle/>
          <a:p>
            <a:r>
              <a:rPr lang="en-US" altLang="zh-CN" dirty="0"/>
              <a:t>Outline: RE </a:t>
            </a:r>
            <a:r>
              <a:rPr lang="en-US" altLang="zh-CN" dirty="0">
                <a:sym typeface="Wingdings" pitchFamily="2" charset="2"/>
              </a:rPr>
              <a:t> NFA  DFA  Table-driven Implementation</a:t>
            </a:r>
            <a:endParaRPr lang="en-US" altLang="zh-CN" dirty="0"/>
          </a:p>
          <a:p>
            <a:pPr lvl="1"/>
            <a:r>
              <a:rPr lang="en-US" altLang="zh-CN" dirty="0"/>
              <a:t>Converting DFAs to table-driven implementations</a:t>
            </a:r>
          </a:p>
          <a:p>
            <a:pPr lvl="1"/>
            <a:r>
              <a:rPr lang="en-US" altLang="zh-CN" dirty="0"/>
              <a:t>Converting REs to NFAs</a:t>
            </a:r>
          </a:p>
          <a:p>
            <a:pPr lvl="1"/>
            <a:r>
              <a:rPr lang="en-US" altLang="zh-CN" dirty="0"/>
              <a:t>Converting NFAs to DFAs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18F232-FD40-B34A-A338-F0463B65863F}"/>
              </a:ext>
            </a:extLst>
          </p:cNvPr>
          <p:cNvGrpSpPr/>
          <p:nvPr/>
        </p:nvGrpSpPr>
        <p:grpSpPr>
          <a:xfrm>
            <a:off x="467544" y="3429000"/>
            <a:ext cx="8626035" cy="2479050"/>
            <a:chOff x="971600" y="3429000"/>
            <a:chExt cx="8626035" cy="2479050"/>
          </a:xfrm>
        </p:grpSpPr>
        <p:grpSp>
          <p:nvGrpSpPr>
            <p:cNvPr id="8" name="组合 4">
              <a:extLst>
                <a:ext uri="{FF2B5EF4-FFF2-40B4-BE49-F238E27FC236}">
                  <a16:creationId xmlns:a16="http://schemas.microsoft.com/office/drawing/2014/main" id="{5DDAB19B-88C1-C845-A4C2-3E6A89456E32}"/>
                </a:ext>
              </a:extLst>
            </p:cNvPr>
            <p:cNvGrpSpPr/>
            <p:nvPr/>
          </p:nvGrpSpPr>
          <p:grpSpPr>
            <a:xfrm>
              <a:off x="1021976" y="4787571"/>
              <a:ext cx="2216293" cy="564421"/>
              <a:chOff x="407537" y="2864870"/>
              <a:chExt cx="2216293" cy="564421"/>
            </a:xfrm>
          </p:grpSpPr>
          <p:sp>
            <p:nvSpPr>
              <p:cNvPr id="13" name="矩形 2">
                <a:extLst>
                  <a:ext uri="{FF2B5EF4-FFF2-40B4-BE49-F238E27FC236}">
                    <a16:creationId xmlns:a16="http://schemas.microsoft.com/office/drawing/2014/main" id="{CA10E635-8C0B-4042-BB88-BB25AFBC4B00}"/>
                  </a:ext>
                </a:extLst>
              </p:cNvPr>
              <p:cNvSpPr/>
              <p:nvPr/>
            </p:nvSpPr>
            <p:spPr>
              <a:xfrm>
                <a:off x="407537" y="2864870"/>
                <a:ext cx="2196179" cy="56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3">
                <a:extLst>
                  <a:ext uri="{FF2B5EF4-FFF2-40B4-BE49-F238E27FC236}">
                    <a16:creationId xmlns:a16="http://schemas.microsoft.com/office/drawing/2014/main" id="{483A50F7-7B1E-654A-96BC-3820DC7F95A4}"/>
                  </a:ext>
                </a:extLst>
              </p:cNvPr>
              <p:cNvSpPr txBox="1"/>
              <p:nvPr/>
            </p:nvSpPr>
            <p:spPr>
              <a:xfrm>
                <a:off x="427651" y="2940623"/>
                <a:ext cx="21961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Regular Expression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7">
              <a:extLst>
                <a:ext uri="{FF2B5EF4-FFF2-40B4-BE49-F238E27FC236}">
                  <a16:creationId xmlns:a16="http://schemas.microsoft.com/office/drawing/2014/main" id="{34614622-1585-9E4E-9132-637921A09AB7}"/>
                </a:ext>
              </a:extLst>
            </p:cNvPr>
            <p:cNvGrpSpPr/>
            <p:nvPr/>
          </p:nvGrpSpPr>
          <p:grpSpPr>
            <a:xfrm>
              <a:off x="3851920" y="3925800"/>
              <a:ext cx="1033235" cy="564421"/>
              <a:chOff x="1095299" y="3140968"/>
              <a:chExt cx="1033235" cy="564421"/>
            </a:xfrm>
          </p:grpSpPr>
          <p:sp>
            <p:nvSpPr>
              <p:cNvPr id="11" name="矩形 8">
                <a:extLst>
                  <a:ext uri="{FF2B5EF4-FFF2-40B4-BE49-F238E27FC236}">
                    <a16:creationId xmlns:a16="http://schemas.microsoft.com/office/drawing/2014/main" id="{6F83E441-9D6C-8142-BC64-2DC4DE8877B5}"/>
                  </a:ext>
                </a:extLst>
              </p:cNvPr>
              <p:cNvSpPr/>
              <p:nvPr/>
            </p:nvSpPr>
            <p:spPr>
              <a:xfrm>
                <a:off x="1095299" y="3140968"/>
                <a:ext cx="1033235" cy="56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F36B606D-FD2F-7140-940A-2C519FE5EE0C}"/>
                  </a:ext>
                </a:extLst>
              </p:cNvPr>
              <p:cNvSpPr txBox="1"/>
              <p:nvPr/>
            </p:nvSpPr>
            <p:spPr>
              <a:xfrm>
                <a:off x="1348460" y="3143028"/>
                <a:ext cx="610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NFA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" name="直接箭头连接符 17">
              <a:extLst>
                <a:ext uri="{FF2B5EF4-FFF2-40B4-BE49-F238E27FC236}">
                  <a16:creationId xmlns:a16="http://schemas.microsoft.com/office/drawing/2014/main" id="{A9E57BAF-335C-2F48-B0A8-DA6CEFBB0182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V="1">
              <a:off x="3218155" y="4208011"/>
              <a:ext cx="633765" cy="861771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7">
              <a:extLst>
                <a:ext uri="{FF2B5EF4-FFF2-40B4-BE49-F238E27FC236}">
                  <a16:creationId xmlns:a16="http://schemas.microsoft.com/office/drawing/2014/main" id="{0F657526-431F-6244-9F5C-82C78C3C9FC5}"/>
                </a:ext>
              </a:extLst>
            </p:cNvPr>
            <p:cNvGrpSpPr/>
            <p:nvPr/>
          </p:nvGrpSpPr>
          <p:grpSpPr>
            <a:xfrm>
              <a:off x="5626997" y="4781751"/>
              <a:ext cx="1033235" cy="570241"/>
              <a:chOff x="1095299" y="2859340"/>
              <a:chExt cx="1033235" cy="570241"/>
            </a:xfrm>
          </p:grpSpPr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335EDF9E-5C58-7F4E-A309-04BA4AE2175B}"/>
                  </a:ext>
                </a:extLst>
              </p:cNvPr>
              <p:cNvSpPr/>
              <p:nvPr/>
            </p:nvSpPr>
            <p:spPr>
              <a:xfrm>
                <a:off x="1095299" y="2859340"/>
                <a:ext cx="1033235" cy="5702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本框 9">
                <a:extLst>
                  <a:ext uri="{FF2B5EF4-FFF2-40B4-BE49-F238E27FC236}">
                    <a16:creationId xmlns:a16="http://schemas.microsoft.com/office/drawing/2014/main" id="{D0BACED8-03C7-1C4D-BBB8-486F94EBEC85}"/>
                  </a:ext>
                </a:extLst>
              </p:cNvPr>
              <p:cNvSpPr txBox="1"/>
              <p:nvPr/>
            </p:nvSpPr>
            <p:spPr>
              <a:xfrm>
                <a:off x="1367631" y="2946749"/>
                <a:ext cx="604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DFA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组合 7">
              <a:extLst>
                <a:ext uri="{FF2B5EF4-FFF2-40B4-BE49-F238E27FC236}">
                  <a16:creationId xmlns:a16="http://schemas.microsoft.com/office/drawing/2014/main" id="{428924C6-999C-4748-BED8-EBDA6E25CA7B}"/>
                </a:ext>
              </a:extLst>
            </p:cNvPr>
            <p:cNvGrpSpPr/>
            <p:nvPr/>
          </p:nvGrpSpPr>
          <p:grpSpPr>
            <a:xfrm>
              <a:off x="6804248" y="4737338"/>
              <a:ext cx="2793387" cy="707886"/>
              <a:chOff x="414875" y="3266372"/>
              <a:chExt cx="2793387" cy="707886"/>
            </a:xfrm>
          </p:grpSpPr>
          <p:sp>
            <p:nvSpPr>
              <p:cNvPr id="19" name="矩形 8">
                <a:extLst>
                  <a:ext uri="{FF2B5EF4-FFF2-40B4-BE49-F238E27FC236}">
                    <a16:creationId xmlns:a16="http://schemas.microsoft.com/office/drawing/2014/main" id="{BA8F64C5-FD08-9B44-A7BC-0A2E4C35491E}"/>
                  </a:ext>
                </a:extLst>
              </p:cNvPr>
              <p:cNvSpPr/>
              <p:nvPr/>
            </p:nvSpPr>
            <p:spPr>
              <a:xfrm>
                <a:off x="795027" y="3309390"/>
                <a:ext cx="1992700" cy="570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9">
                <a:extLst>
                  <a:ext uri="{FF2B5EF4-FFF2-40B4-BE49-F238E27FC236}">
                    <a16:creationId xmlns:a16="http://schemas.microsoft.com/office/drawing/2014/main" id="{27973434-24E4-B942-A804-09FA9BCC9DC2}"/>
                  </a:ext>
                </a:extLst>
              </p:cNvPr>
              <p:cNvSpPr txBox="1"/>
              <p:nvPr/>
            </p:nvSpPr>
            <p:spPr>
              <a:xfrm>
                <a:off x="414875" y="3266372"/>
                <a:ext cx="27933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Table-driven </a:t>
                </a:r>
                <a:r>
                  <a:rPr lang="en-US" altLang="zh-CN" sz="2000" b="1" dirty="0" err="1">
                    <a:solidFill>
                      <a:schemeClr val="bg1"/>
                    </a:solidFill>
                  </a:rPr>
                  <a:t>Impl</a:t>
                </a:r>
                <a:r>
                  <a:rPr lang="en-US" altLang="zh-CN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of automata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组合 4">
              <a:extLst>
                <a:ext uri="{FF2B5EF4-FFF2-40B4-BE49-F238E27FC236}">
                  <a16:creationId xmlns:a16="http://schemas.microsoft.com/office/drawing/2014/main" id="{44FD9002-0B48-734B-B8E7-344999E1B3BC}"/>
                </a:ext>
              </a:extLst>
            </p:cNvPr>
            <p:cNvGrpSpPr/>
            <p:nvPr/>
          </p:nvGrpSpPr>
          <p:grpSpPr>
            <a:xfrm>
              <a:off x="971600" y="3429000"/>
              <a:ext cx="2313710" cy="540074"/>
              <a:chOff x="705200" y="2545741"/>
              <a:chExt cx="2313710" cy="540074"/>
            </a:xfrm>
          </p:grpSpPr>
          <p:sp>
            <p:nvSpPr>
              <p:cNvPr id="22" name="矩形 2">
                <a:extLst>
                  <a:ext uri="{FF2B5EF4-FFF2-40B4-BE49-F238E27FC236}">
                    <a16:creationId xmlns:a16="http://schemas.microsoft.com/office/drawing/2014/main" id="{4A6BEDB4-6B1B-3149-A710-A1378093532A}"/>
                  </a:ext>
                </a:extLst>
              </p:cNvPr>
              <p:cNvSpPr/>
              <p:nvPr/>
            </p:nvSpPr>
            <p:spPr>
              <a:xfrm>
                <a:off x="755576" y="2545741"/>
                <a:ext cx="2181872" cy="540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3">
                <a:extLst>
                  <a:ext uri="{FF2B5EF4-FFF2-40B4-BE49-F238E27FC236}">
                    <a16:creationId xmlns:a16="http://schemas.microsoft.com/office/drawing/2014/main" id="{02F08D09-84BA-5C4F-8D89-657A509C4858}"/>
                  </a:ext>
                </a:extLst>
              </p:cNvPr>
              <p:cNvSpPr txBox="1"/>
              <p:nvPr/>
            </p:nvSpPr>
            <p:spPr>
              <a:xfrm>
                <a:off x="705200" y="2577678"/>
                <a:ext cx="2313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Lexical Specification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4" name="直接箭头连接符 17">
              <a:extLst>
                <a:ext uri="{FF2B5EF4-FFF2-40B4-BE49-F238E27FC236}">
                  <a16:creationId xmlns:a16="http://schemas.microsoft.com/office/drawing/2014/main" id="{35B247DD-E78F-974D-A997-7C2B8436B2C3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>
              <a:off x="4885155" y="4208011"/>
              <a:ext cx="741842" cy="858861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17">
              <a:extLst>
                <a:ext uri="{FF2B5EF4-FFF2-40B4-BE49-F238E27FC236}">
                  <a16:creationId xmlns:a16="http://schemas.microsoft.com/office/drawing/2014/main" id="{2C88F051-976A-024C-A821-5050ED191778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6660232" y="5065477"/>
              <a:ext cx="524168" cy="13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17">
              <a:extLst>
                <a:ext uri="{FF2B5EF4-FFF2-40B4-BE49-F238E27FC236}">
                  <a16:creationId xmlns:a16="http://schemas.microsoft.com/office/drawing/2014/main" id="{B66C04E4-064D-874E-BF47-076FE2AD03F1}"/>
                </a:ext>
              </a:extLst>
            </p:cNvPr>
            <p:cNvCxnSpPr>
              <a:cxnSpLocks/>
              <a:stCxn id="22" idx="2"/>
              <a:endCxn id="13" idx="0"/>
            </p:cNvCxnSpPr>
            <p:nvPr/>
          </p:nvCxnSpPr>
          <p:spPr>
            <a:xfrm>
              <a:off x="2112912" y="3969074"/>
              <a:ext cx="7154" cy="818497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254C65-8B54-BB42-B352-B872C8E79F33}"/>
                </a:ext>
              </a:extLst>
            </p:cNvPr>
            <p:cNvSpPr txBox="1"/>
            <p:nvPr/>
          </p:nvSpPr>
          <p:spPr>
            <a:xfrm>
              <a:off x="1120477" y="4200519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manual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E9CFB9-3430-6B45-AE97-824900A84179}"/>
                </a:ext>
              </a:extLst>
            </p:cNvPr>
            <p:cNvSpPr txBox="1"/>
            <p:nvPr/>
          </p:nvSpPr>
          <p:spPr>
            <a:xfrm>
              <a:off x="4571209" y="5507940"/>
              <a:ext cx="1242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automatic</a:t>
              </a:r>
            </a:p>
          </p:txBody>
        </p:sp>
        <p:cxnSp>
          <p:nvCxnSpPr>
            <p:cNvPr id="34" name="直接箭头连接符 17">
              <a:extLst>
                <a:ext uri="{FF2B5EF4-FFF2-40B4-BE49-F238E27FC236}">
                  <a16:creationId xmlns:a16="http://schemas.microsoft.com/office/drawing/2014/main" id="{00F27926-0162-C741-8A67-928159032CF4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 flipV="1">
              <a:off x="3218155" y="5066872"/>
              <a:ext cx="2408842" cy="29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8393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79E0-37AA-5842-9E1C-55D5B31E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Regular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A946-A486-1B4F-8E48-A81EACB76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/>
          </a:bodyPr>
          <a:lstStyle/>
          <a:p>
            <a:r>
              <a:rPr lang="en-US" dirty="0"/>
              <a:t>Regular languages are expressive enough for tokens</a:t>
            </a:r>
          </a:p>
          <a:p>
            <a:pPr lvl="1"/>
            <a:r>
              <a:rPr lang="en-US" dirty="0"/>
              <a:t>Can express identifiers, strings, comments, etc.</a:t>
            </a:r>
          </a:p>
          <a:p>
            <a:r>
              <a:rPr lang="en-US" dirty="0">
                <a:sym typeface="Wingdings" panose="05000000000000000000" pitchFamily="2" charset="2"/>
              </a:rPr>
              <a:t>However, it is the weakest (least expressive) language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Many languages are not regular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 programming language is not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The language matching braces “{{{...}}}” is also not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Finite automata cannot count # of times char encountered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 = {</a:t>
            </a:r>
            <a:r>
              <a:rPr lang="en-US" dirty="0" err="1">
                <a:sym typeface="Wingdings" panose="05000000000000000000" pitchFamily="2" charset="2"/>
              </a:rPr>
              <a:t>a</a:t>
            </a:r>
            <a:r>
              <a:rPr lang="en-US" baseline="30000" dirty="0" err="1">
                <a:sym typeface="Wingdings" panose="05000000000000000000" pitchFamily="2" charset="2"/>
              </a:rPr>
              <a:t>n</a:t>
            </a:r>
            <a:r>
              <a:rPr lang="en-US" dirty="0" err="1">
                <a:sym typeface="Wingdings" panose="05000000000000000000" pitchFamily="2" charset="2"/>
              </a:rPr>
              <a:t>b</a:t>
            </a:r>
            <a:r>
              <a:rPr lang="en-US" baseline="30000" dirty="0" err="1"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 | n ≥ 1}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Crucial for analyzing languages with nested structures (e.g. nested for loop in C language)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We need a more powerful language for parsing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Later, we will discuss context-free languages (CFGs)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0359-2F04-8F4B-9E03-F80A51C7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2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Specification</a:t>
            </a:r>
            <a:r>
              <a:rPr lang="en-US" altLang="zh-CN" dirty="0">
                <a:sym typeface="Wingdings" pitchFamily="2" charset="2"/>
              </a:rPr>
              <a:t> to Implementation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3007891"/>
          </a:xfrm>
        </p:spPr>
        <p:txBody>
          <a:bodyPr/>
          <a:lstStyle/>
          <a:p>
            <a:r>
              <a:rPr lang="en-US" altLang="zh-CN" dirty="0"/>
              <a:t>Outline: RE </a:t>
            </a:r>
            <a:r>
              <a:rPr lang="en-US" altLang="zh-CN" dirty="0">
                <a:sym typeface="Wingdings" pitchFamily="2" charset="2"/>
              </a:rPr>
              <a:t> NFA  DFA  Table-driven Implementation</a:t>
            </a:r>
            <a:endParaRPr lang="en-US" altLang="zh-CN" dirty="0"/>
          </a:p>
          <a:p>
            <a:pPr lvl="1"/>
            <a:r>
              <a:rPr lang="en-US" altLang="zh-CN" dirty="0"/>
              <a:t>Converting DFAs to table-driven implementations</a:t>
            </a:r>
          </a:p>
          <a:p>
            <a:pPr lvl="1"/>
            <a:r>
              <a:rPr lang="en-US" altLang="zh-CN" dirty="0"/>
              <a:t>Converting REs to NFAs</a:t>
            </a:r>
          </a:p>
          <a:p>
            <a:pPr lvl="1"/>
            <a:r>
              <a:rPr lang="en-US" altLang="zh-CN" dirty="0"/>
              <a:t>Converting NFAs to DFAs</a:t>
            </a:r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18F232-FD40-B34A-A338-F0463B65863F}"/>
              </a:ext>
            </a:extLst>
          </p:cNvPr>
          <p:cNvGrpSpPr/>
          <p:nvPr/>
        </p:nvGrpSpPr>
        <p:grpSpPr>
          <a:xfrm>
            <a:off x="467544" y="3429000"/>
            <a:ext cx="8626035" cy="2479050"/>
            <a:chOff x="971600" y="3429000"/>
            <a:chExt cx="8626035" cy="2479050"/>
          </a:xfrm>
        </p:grpSpPr>
        <p:grpSp>
          <p:nvGrpSpPr>
            <p:cNvPr id="8" name="组合 4">
              <a:extLst>
                <a:ext uri="{FF2B5EF4-FFF2-40B4-BE49-F238E27FC236}">
                  <a16:creationId xmlns:a16="http://schemas.microsoft.com/office/drawing/2014/main" id="{5DDAB19B-88C1-C845-A4C2-3E6A89456E32}"/>
                </a:ext>
              </a:extLst>
            </p:cNvPr>
            <p:cNvGrpSpPr/>
            <p:nvPr/>
          </p:nvGrpSpPr>
          <p:grpSpPr>
            <a:xfrm>
              <a:off x="1021976" y="4787571"/>
              <a:ext cx="2216293" cy="564421"/>
              <a:chOff x="407537" y="2864870"/>
              <a:chExt cx="2216293" cy="564421"/>
            </a:xfrm>
          </p:grpSpPr>
          <p:sp>
            <p:nvSpPr>
              <p:cNvPr id="13" name="矩形 2">
                <a:extLst>
                  <a:ext uri="{FF2B5EF4-FFF2-40B4-BE49-F238E27FC236}">
                    <a16:creationId xmlns:a16="http://schemas.microsoft.com/office/drawing/2014/main" id="{CA10E635-8C0B-4042-BB88-BB25AFBC4B00}"/>
                  </a:ext>
                </a:extLst>
              </p:cNvPr>
              <p:cNvSpPr/>
              <p:nvPr/>
            </p:nvSpPr>
            <p:spPr>
              <a:xfrm>
                <a:off x="407537" y="2864870"/>
                <a:ext cx="2196179" cy="56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文本框 3">
                <a:extLst>
                  <a:ext uri="{FF2B5EF4-FFF2-40B4-BE49-F238E27FC236}">
                    <a16:creationId xmlns:a16="http://schemas.microsoft.com/office/drawing/2014/main" id="{483A50F7-7B1E-654A-96BC-3820DC7F95A4}"/>
                  </a:ext>
                </a:extLst>
              </p:cNvPr>
              <p:cNvSpPr txBox="1"/>
              <p:nvPr/>
            </p:nvSpPr>
            <p:spPr>
              <a:xfrm>
                <a:off x="427651" y="2940623"/>
                <a:ext cx="21961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Regular Expression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组合 7">
              <a:extLst>
                <a:ext uri="{FF2B5EF4-FFF2-40B4-BE49-F238E27FC236}">
                  <a16:creationId xmlns:a16="http://schemas.microsoft.com/office/drawing/2014/main" id="{34614622-1585-9E4E-9132-637921A09AB7}"/>
                </a:ext>
              </a:extLst>
            </p:cNvPr>
            <p:cNvGrpSpPr/>
            <p:nvPr/>
          </p:nvGrpSpPr>
          <p:grpSpPr>
            <a:xfrm>
              <a:off x="3851920" y="3925800"/>
              <a:ext cx="1033235" cy="564421"/>
              <a:chOff x="1095299" y="3140968"/>
              <a:chExt cx="1033235" cy="564421"/>
            </a:xfrm>
          </p:grpSpPr>
          <p:sp>
            <p:nvSpPr>
              <p:cNvPr id="11" name="矩形 8">
                <a:extLst>
                  <a:ext uri="{FF2B5EF4-FFF2-40B4-BE49-F238E27FC236}">
                    <a16:creationId xmlns:a16="http://schemas.microsoft.com/office/drawing/2014/main" id="{6F83E441-9D6C-8142-BC64-2DC4DE8877B5}"/>
                  </a:ext>
                </a:extLst>
              </p:cNvPr>
              <p:cNvSpPr/>
              <p:nvPr/>
            </p:nvSpPr>
            <p:spPr>
              <a:xfrm>
                <a:off x="1095299" y="3140968"/>
                <a:ext cx="1033235" cy="5644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F36B606D-FD2F-7140-940A-2C519FE5EE0C}"/>
                  </a:ext>
                </a:extLst>
              </p:cNvPr>
              <p:cNvSpPr txBox="1"/>
              <p:nvPr/>
            </p:nvSpPr>
            <p:spPr>
              <a:xfrm>
                <a:off x="1348460" y="3143028"/>
                <a:ext cx="610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NFA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" name="直接箭头连接符 17">
              <a:extLst>
                <a:ext uri="{FF2B5EF4-FFF2-40B4-BE49-F238E27FC236}">
                  <a16:creationId xmlns:a16="http://schemas.microsoft.com/office/drawing/2014/main" id="{A9E57BAF-335C-2F48-B0A8-DA6CEFBB0182}"/>
                </a:ext>
              </a:extLst>
            </p:cNvPr>
            <p:cNvCxnSpPr>
              <a:cxnSpLocks/>
              <a:stCxn id="13" idx="3"/>
              <a:endCxn id="11" idx="1"/>
            </p:cNvCxnSpPr>
            <p:nvPr/>
          </p:nvCxnSpPr>
          <p:spPr>
            <a:xfrm flipV="1">
              <a:off x="3218155" y="4208011"/>
              <a:ext cx="633765" cy="861771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7">
              <a:extLst>
                <a:ext uri="{FF2B5EF4-FFF2-40B4-BE49-F238E27FC236}">
                  <a16:creationId xmlns:a16="http://schemas.microsoft.com/office/drawing/2014/main" id="{0F657526-431F-6244-9F5C-82C78C3C9FC5}"/>
                </a:ext>
              </a:extLst>
            </p:cNvPr>
            <p:cNvGrpSpPr/>
            <p:nvPr/>
          </p:nvGrpSpPr>
          <p:grpSpPr>
            <a:xfrm>
              <a:off x="5626997" y="4781751"/>
              <a:ext cx="1033235" cy="570241"/>
              <a:chOff x="1095299" y="2859340"/>
              <a:chExt cx="1033235" cy="570241"/>
            </a:xfrm>
          </p:grpSpPr>
          <p:sp>
            <p:nvSpPr>
              <p:cNvPr id="16" name="矩形 8">
                <a:extLst>
                  <a:ext uri="{FF2B5EF4-FFF2-40B4-BE49-F238E27FC236}">
                    <a16:creationId xmlns:a16="http://schemas.microsoft.com/office/drawing/2014/main" id="{335EDF9E-5C58-7F4E-A309-04BA4AE2175B}"/>
                  </a:ext>
                </a:extLst>
              </p:cNvPr>
              <p:cNvSpPr/>
              <p:nvPr/>
            </p:nvSpPr>
            <p:spPr>
              <a:xfrm>
                <a:off x="1095299" y="2859340"/>
                <a:ext cx="1033235" cy="5702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文本框 9">
                <a:extLst>
                  <a:ext uri="{FF2B5EF4-FFF2-40B4-BE49-F238E27FC236}">
                    <a16:creationId xmlns:a16="http://schemas.microsoft.com/office/drawing/2014/main" id="{D0BACED8-03C7-1C4D-BBB8-486F94EBEC85}"/>
                  </a:ext>
                </a:extLst>
              </p:cNvPr>
              <p:cNvSpPr txBox="1"/>
              <p:nvPr/>
            </p:nvSpPr>
            <p:spPr>
              <a:xfrm>
                <a:off x="1367631" y="2946749"/>
                <a:ext cx="604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DFA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组合 7">
              <a:extLst>
                <a:ext uri="{FF2B5EF4-FFF2-40B4-BE49-F238E27FC236}">
                  <a16:creationId xmlns:a16="http://schemas.microsoft.com/office/drawing/2014/main" id="{428924C6-999C-4748-BED8-EBDA6E25CA7B}"/>
                </a:ext>
              </a:extLst>
            </p:cNvPr>
            <p:cNvGrpSpPr/>
            <p:nvPr/>
          </p:nvGrpSpPr>
          <p:grpSpPr>
            <a:xfrm>
              <a:off x="6804248" y="4737338"/>
              <a:ext cx="2793387" cy="707886"/>
              <a:chOff x="414875" y="3266372"/>
              <a:chExt cx="2793387" cy="707886"/>
            </a:xfrm>
          </p:grpSpPr>
          <p:sp>
            <p:nvSpPr>
              <p:cNvPr id="19" name="矩形 8">
                <a:extLst>
                  <a:ext uri="{FF2B5EF4-FFF2-40B4-BE49-F238E27FC236}">
                    <a16:creationId xmlns:a16="http://schemas.microsoft.com/office/drawing/2014/main" id="{BA8F64C5-FD08-9B44-A7BC-0A2E4C35491E}"/>
                  </a:ext>
                </a:extLst>
              </p:cNvPr>
              <p:cNvSpPr/>
              <p:nvPr/>
            </p:nvSpPr>
            <p:spPr>
              <a:xfrm>
                <a:off x="795027" y="3309390"/>
                <a:ext cx="1992700" cy="57024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9">
                <a:extLst>
                  <a:ext uri="{FF2B5EF4-FFF2-40B4-BE49-F238E27FC236}">
                    <a16:creationId xmlns:a16="http://schemas.microsoft.com/office/drawing/2014/main" id="{27973434-24E4-B942-A804-09FA9BCC9DC2}"/>
                  </a:ext>
                </a:extLst>
              </p:cNvPr>
              <p:cNvSpPr txBox="1"/>
              <p:nvPr/>
            </p:nvSpPr>
            <p:spPr>
              <a:xfrm>
                <a:off x="414875" y="3266372"/>
                <a:ext cx="27933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Table-driven </a:t>
                </a:r>
                <a:r>
                  <a:rPr lang="en-US" altLang="zh-CN" sz="2000" b="1" dirty="0" err="1">
                    <a:solidFill>
                      <a:schemeClr val="bg1"/>
                    </a:solidFill>
                  </a:rPr>
                  <a:t>Impl</a:t>
                </a:r>
                <a:r>
                  <a:rPr lang="en-US" altLang="zh-CN" sz="2000" b="1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</a:rPr>
                  <a:t>of automata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组合 4">
              <a:extLst>
                <a:ext uri="{FF2B5EF4-FFF2-40B4-BE49-F238E27FC236}">
                  <a16:creationId xmlns:a16="http://schemas.microsoft.com/office/drawing/2014/main" id="{44FD9002-0B48-734B-B8E7-344999E1B3BC}"/>
                </a:ext>
              </a:extLst>
            </p:cNvPr>
            <p:cNvGrpSpPr/>
            <p:nvPr/>
          </p:nvGrpSpPr>
          <p:grpSpPr>
            <a:xfrm>
              <a:off x="971600" y="3429000"/>
              <a:ext cx="2313710" cy="540074"/>
              <a:chOff x="705200" y="2545741"/>
              <a:chExt cx="2313710" cy="540074"/>
            </a:xfrm>
          </p:grpSpPr>
          <p:sp>
            <p:nvSpPr>
              <p:cNvPr id="22" name="矩形 2">
                <a:extLst>
                  <a:ext uri="{FF2B5EF4-FFF2-40B4-BE49-F238E27FC236}">
                    <a16:creationId xmlns:a16="http://schemas.microsoft.com/office/drawing/2014/main" id="{4A6BEDB4-6B1B-3149-A710-A1378093532A}"/>
                  </a:ext>
                </a:extLst>
              </p:cNvPr>
              <p:cNvSpPr/>
              <p:nvPr/>
            </p:nvSpPr>
            <p:spPr>
              <a:xfrm>
                <a:off x="755576" y="2545741"/>
                <a:ext cx="2181872" cy="5400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3">
                <a:extLst>
                  <a:ext uri="{FF2B5EF4-FFF2-40B4-BE49-F238E27FC236}">
                    <a16:creationId xmlns:a16="http://schemas.microsoft.com/office/drawing/2014/main" id="{02F08D09-84BA-5C4F-8D89-657A509C4858}"/>
                  </a:ext>
                </a:extLst>
              </p:cNvPr>
              <p:cNvSpPr txBox="1"/>
              <p:nvPr/>
            </p:nvSpPr>
            <p:spPr>
              <a:xfrm>
                <a:off x="705200" y="2577678"/>
                <a:ext cx="2313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</a:rPr>
                  <a:t>Lexical Specification</a:t>
                </a:r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4" name="直接箭头连接符 17">
              <a:extLst>
                <a:ext uri="{FF2B5EF4-FFF2-40B4-BE49-F238E27FC236}">
                  <a16:creationId xmlns:a16="http://schemas.microsoft.com/office/drawing/2014/main" id="{35B247DD-E78F-974D-A997-7C2B8436B2C3}"/>
                </a:ext>
              </a:extLst>
            </p:cNvPr>
            <p:cNvCxnSpPr>
              <a:cxnSpLocks/>
              <a:stCxn id="11" idx="3"/>
              <a:endCxn id="16" idx="1"/>
            </p:cNvCxnSpPr>
            <p:nvPr/>
          </p:nvCxnSpPr>
          <p:spPr>
            <a:xfrm>
              <a:off x="4885155" y="4208011"/>
              <a:ext cx="741842" cy="858861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17">
              <a:extLst>
                <a:ext uri="{FF2B5EF4-FFF2-40B4-BE49-F238E27FC236}">
                  <a16:creationId xmlns:a16="http://schemas.microsoft.com/office/drawing/2014/main" id="{2C88F051-976A-024C-A821-5050ED191778}"/>
                </a:ext>
              </a:extLst>
            </p:cNvPr>
            <p:cNvCxnSpPr>
              <a:cxnSpLocks/>
              <a:stCxn id="16" idx="3"/>
              <a:endCxn id="19" idx="1"/>
            </p:cNvCxnSpPr>
            <p:nvPr/>
          </p:nvCxnSpPr>
          <p:spPr>
            <a:xfrm flipV="1">
              <a:off x="6660232" y="5065477"/>
              <a:ext cx="524168" cy="13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17">
              <a:extLst>
                <a:ext uri="{FF2B5EF4-FFF2-40B4-BE49-F238E27FC236}">
                  <a16:creationId xmlns:a16="http://schemas.microsoft.com/office/drawing/2014/main" id="{B66C04E4-064D-874E-BF47-076FE2AD03F1}"/>
                </a:ext>
              </a:extLst>
            </p:cNvPr>
            <p:cNvCxnSpPr>
              <a:cxnSpLocks/>
              <a:stCxn id="22" idx="2"/>
              <a:endCxn id="13" idx="0"/>
            </p:cNvCxnSpPr>
            <p:nvPr/>
          </p:nvCxnSpPr>
          <p:spPr>
            <a:xfrm>
              <a:off x="2112912" y="3969074"/>
              <a:ext cx="7154" cy="818497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A254C65-8B54-BB42-B352-B872C8E79F33}"/>
                </a:ext>
              </a:extLst>
            </p:cNvPr>
            <p:cNvSpPr txBox="1"/>
            <p:nvPr/>
          </p:nvSpPr>
          <p:spPr>
            <a:xfrm>
              <a:off x="1120477" y="4200519"/>
              <a:ext cx="965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manual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E9CFB9-3430-6B45-AE97-824900A84179}"/>
                </a:ext>
              </a:extLst>
            </p:cNvPr>
            <p:cNvSpPr txBox="1"/>
            <p:nvPr/>
          </p:nvSpPr>
          <p:spPr>
            <a:xfrm>
              <a:off x="4571209" y="5507940"/>
              <a:ext cx="1242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automatic</a:t>
              </a:r>
            </a:p>
          </p:txBody>
        </p:sp>
        <p:cxnSp>
          <p:nvCxnSpPr>
            <p:cNvPr id="34" name="直接箭头连接符 17">
              <a:extLst>
                <a:ext uri="{FF2B5EF4-FFF2-40B4-BE49-F238E27FC236}">
                  <a16:creationId xmlns:a16="http://schemas.microsoft.com/office/drawing/2014/main" id="{00F27926-0162-C741-8A67-928159032CF4}"/>
                </a:ext>
              </a:extLst>
            </p:cNvPr>
            <p:cNvCxnSpPr>
              <a:cxnSpLocks/>
              <a:stCxn id="13" idx="3"/>
              <a:endCxn id="16" idx="1"/>
            </p:cNvCxnSpPr>
            <p:nvPr/>
          </p:nvCxnSpPr>
          <p:spPr>
            <a:xfrm flipV="1">
              <a:off x="3218155" y="5066872"/>
              <a:ext cx="2408842" cy="291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011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NFA </a:t>
            </a:r>
            <a:r>
              <a:rPr lang="en-US" altLang="zh-CN" dirty="0">
                <a:sym typeface="Wingdings" pitchFamily="2" charset="2"/>
              </a:rPr>
              <a:t> DFA: Idea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ym typeface="Wingdings" panose="05000000000000000000" pitchFamily="2" charset="2"/>
              </a:rPr>
              <a:t>Subset construction</a:t>
            </a:r>
            <a:r>
              <a:rPr lang="en-US" altLang="zh-CN" sz="2400" dirty="0">
                <a:sym typeface="Wingdings" panose="05000000000000000000" pitchFamily="2" charset="2"/>
              </a:rPr>
              <a:t>[</a:t>
            </a:r>
            <a:r>
              <a:rPr lang="zh-CN" altLang="en-US" sz="2400" dirty="0">
                <a:sym typeface="Wingdings" panose="05000000000000000000" pitchFamily="2" charset="2"/>
              </a:rPr>
              <a:t>子集构建</a:t>
            </a:r>
            <a:r>
              <a:rPr lang="en-US" altLang="zh-CN" sz="2400" dirty="0">
                <a:sym typeface="Wingdings" panose="05000000000000000000" pitchFamily="2" charset="2"/>
              </a:rPr>
              <a:t>]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Each state of the constructed DFA corresponds to a set of NFA states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After reading input </a:t>
            </a:r>
            <a:r>
              <a:rPr lang="en-US" altLang="zh-CN" i="1" dirty="0">
                <a:sym typeface="Wingdings" panose="05000000000000000000" pitchFamily="2" charset="2"/>
              </a:rPr>
              <a:t>a</a:t>
            </a:r>
            <a:r>
              <a:rPr lang="en-US" altLang="zh-CN" i="1" baseline="-25000" dirty="0">
                <a:sym typeface="Wingdings" panose="05000000000000000000" pitchFamily="2" charset="2"/>
              </a:rPr>
              <a:t>1</a:t>
            </a:r>
            <a:r>
              <a:rPr lang="en-US" altLang="zh-CN" i="1" dirty="0">
                <a:sym typeface="Wingdings" panose="05000000000000000000" pitchFamily="2" charset="2"/>
              </a:rPr>
              <a:t>a</a:t>
            </a:r>
            <a:r>
              <a:rPr lang="en-US" altLang="zh-CN" i="1" baseline="-25000" dirty="0">
                <a:sym typeface="Wingdings" panose="05000000000000000000" pitchFamily="2" charset="2"/>
              </a:rPr>
              <a:t>2</a:t>
            </a:r>
            <a:r>
              <a:rPr lang="en-US" altLang="zh-CN" i="1" dirty="0">
                <a:sym typeface="Wingdings" panose="05000000000000000000" pitchFamily="2" charset="2"/>
              </a:rPr>
              <a:t>…a</a:t>
            </a:r>
            <a:r>
              <a:rPr lang="en-US" altLang="zh-CN" i="1" baseline="-25000" dirty="0">
                <a:sym typeface="Wingdings" panose="05000000000000000000" pitchFamily="2" charset="2"/>
              </a:rPr>
              <a:t>n</a:t>
            </a:r>
            <a:r>
              <a:rPr lang="en-US" altLang="zh-CN" dirty="0">
                <a:sym typeface="Wingdings" panose="05000000000000000000" pitchFamily="2" charset="2"/>
              </a:rPr>
              <a:t>, the DFA is in that state which corresponds to the set of states that the NFA can reach, from its start state, following paths labeled </a:t>
            </a:r>
            <a:r>
              <a:rPr lang="en-US" altLang="zh-CN" i="1" dirty="0">
                <a:sym typeface="Wingdings" panose="05000000000000000000" pitchFamily="2" charset="2"/>
              </a:rPr>
              <a:t>a</a:t>
            </a:r>
            <a:r>
              <a:rPr lang="en-US" altLang="zh-CN" i="1" baseline="-25000" dirty="0">
                <a:sym typeface="Wingdings" panose="05000000000000000000" pitchFamily="2" charset="2"/>
              </a:rPr>
              <a:t>1</a:t>
            </a:r>
            <a:r>
              <a:rPr lang="en-US" altLang="zh-CN" i="1" dirty="0">
                <a:sym typeface="Wingdings" panose="05000000000000000000" pitchFamily="2" charset="2"/>
              </a:rPr>
              <a:t>a</a:t>
            </a:r>
            <a:r>
              <a:rPr lang="en-US" altLang="zh-CN" i="1" baseline="-25000" dirty="0">
                <a:sym typeface="Wingdings" panose="05000000000000000000" pitchFamily="2" charset="2"/>
              </a:rPr>
              <a:t>2</a:t>
            </a:r>
            <a:r>
              <a:rPr lang="en-US" altLang="zh-CN" i="1" dirty="0">
                <a:sym typeface="Wingdings" panose="05000000000000000000" pitchFamily="2" charset="2"/>
              </a:rPr>
              <a:t>…a</a:t>
            </a:r>
            <a:r>
              <a:rPr lang="en-US" altLang="zh-CN" i="1" baseline="-25000" dirty="0">
                <a:sym typeface="Wingdings" panose="05000000000000000000" pitchFamily="2" charset="2"/>
              </a:rPr>
              <a:t>n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Algorithm to convert</a:t>
            </a:r>
            <a:r>
              <a:rPr lang="en-US" altLang="zh-CN" sz="2400" dirty="0">
                <a:sym typeface="Wingdings" panose="05000000000000000000" pitchFamily="2" charset="2"/>
              </a:rPr>
              <a:t>[</a:t>
            </a:r>
            <a:r>
              <a:rPr lang="zh-CN" altLang="en-US" sz="2400" dirty="0">
                <a:sym typeface="Wingdings" panose="05000000000000000000" pitchFamily="2" charset="2"/>
              </a:rPr>
              <a:t>转换算法</a:t>
            </a:r>
            <a:r>
              <a:rPr lang="en-US" altLang="zh-CN" sz="2400" dirty="0">
                <a:sym typeface="Wingdings" panose="05000000000000000000" pitchFamily="2" charset="2"/>
              </a:rPr>
              <a:t>]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Input: an NFA </a:t>
            </a:r>
            <a:r>
              <a:rPr lang="en-US" altLang="zh-CN" i="1" dirty="0">
                <a:sym typeface="Wingdings" panose="05000000000000000000" pitchFamily="2" charset="2"/>
              </a:rPr>
              <a:t>N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Output: a DFA </a:t>
            </a:r>
            <a:r>
              <a:rPr lang="en-US" altLang="zh-CN" i="1" dirty="0">
                <a:sym typeface="Wingdings" panose="05000000000000000000" pitchFamily="2" charset="2"/>
              </a:rPr>
              <a:t>D</a:t>
            </a:r>
            <a:r>
              <a:rPr lang="en-US" altLang="zh-CN" dirty="0">
                <a:sym typeface="Wingdings" panose="05000000000000000000" pitchFamily="2" charset="2"/>
              </a:rPr>
              <a:t> accepting the same language as </a:t>
            </a:r>
            <a:r>
              <a:rPr lang="en-US" altLang="zh-CN" i="1" dirty="0">
                <a:sym typeface="Wingdings" panose="05000000000000000000" pitchFamily="2" charset="2"/>
              </a:rPr>
              <a:t>N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621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NFA </a:t>
            </a:r>
            <a:r>
              <a:rPr lang="en-US" altLang="zh-CN" dirty="0">
                <a:sym typeface="Wingdings" pitchFamily="2" charset="2"/>
              </a:rPr>
              <a:t> DFA: Algorithm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5544616"/>
          </a:xfrm>
        </p:spPr>
        <p:txBody>
          <a:bodyPr>
            <a:normAutofit lnSpcReduction="10000"/>
          </a:bodyPr>
          <a:lstStyle/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Operations on NFA states: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sym typeface="Wingdings" panose="05000000000000000000" pitchFamily="2" charset="2"/>
              </a:rPr>
              <a:t>ε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-closure(s)</a:t>
            </a:r>
            <a:r>
              <a:rPr lang="en-US" altLang="zh-CN" dirty="0">
                <a:sym typeface="Wingdings" panose="05000000000000000000" pitchFamily="2" charset="2"/>
              </a:rPr>
              <a:t>: set of NFA states reachable from NFA state </a:t>
            </a:r>
            <a:r>
              <a:rPr lang="en-US" altLang="zh-CN" b="1" i="1" dirty="0">
                <a:sym typeface="Wingdings" panose="05000000000000000000" pitchFamily="2" charset="2"/>
              </a:rPr>
              <a:t>s</a:t>
            </a:r>
            <a:r>
              <a:rPr lang="en-US" altLang="zh-CN" dirty="0">
                <a:sym typeface="Wingdings" panose="05000000000000000000" pitchFamily="2" charset="2"/>
              </a:rPr>
              <a:t> on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-transitions </a:t>
            </a:r>
            <a:r>
              <a:rPr lang="en-US" altLang="zh-CN" b="1" dirty="0">
                <a:sym typeface="Wingdings" panose="05000000000000000000" pitchFamily="2" charset="2"/>
              </a:rPr>
              <a:t>alone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sym typeface="Wingdings" panose="05000000000000000000" pitchFamily="2" charset="2"/>
              </a:rPr>
              <a:t>ε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-closure(T)</a:t>
            </a:r>
            <a:r>
              <a:rPr lang="en-US" altLang="zh-CN" dirty="0">
                <a:sym typeface="Wingdings" panose="05000000000000000000" pitchFamily="2" charset="2"/>
              </a:rPr>
              <a:t>: set of NFA states reachable from some NFA state </a:t>
            </a:r>
            <a:r>
              <a:rPr lang="en-US" altLang="zh-CN" b="1" i="1" dirty="0">
                <a:sym typeface="Wingdings" panose="05000000000000000000" pitchFamily="2" charset="2"/>
              </a:rPr>
              <a:t>s</a:t>
            </a:r>
            <a:r>
              <a:rPr lang="en-US" altLang="zh-CN" dirty="0">
                <a:sym typeface="Wingdings" panose="05000000000000000000" pitchFamily="2" charset="2"/>
              </a:rPr>
              <a:t> in set </a:t>
            </a:r>
            <a:r>
              <a:rPr lang="en-US" altLang="zh-CN" b="1" i="1" dirty="0">
                <a:sym typeface="Wingdings" panose="05000000000000000000" pitchFamily="2" charset="2"/>
              </a:rPr>
              <a:t>T</a:t>
            </a:r>
            <a:r>
              <a:rPr lang="en-US" altLang="zh-CN" dirty="0">
                <a:sym typeface="Wingdings" panose="05000000000000000000" pitchFamily="2" charset="2"/>
              </a:rPr>
              <a:t> on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-transitions </a:t>
            </a:r>
            <a:r>
              <a:rPr lang="en-US" altLang="zh-CN" b="1" dirty="0">
                <a:sym typeface="Wingdings" panose="05000000000000000000" pitchFamily="2" charset="2"/>
              </a:rPr>
              <a:t>alone</a:t>
            </a:r>
            <a:r>
              <a:rPr lang="en-US" altLang="zh-CN" dirty="0">
                <a:sym typeface="Wingdings" panose="05000000000000000000" pitchFamily="2" charset="2"/>
              </a:rPr>
              <a:t>; = ∪</a:t>
            </a:r>
            <a:r>
              <a:rPr lang="en-US" altLang="zh-CN" baseline="-25000" dirty="0">
                <a:sym typeface="Wingdings" panose="05000000000000000000" pitchFamily="2" charset="2"/>
              </a:rPr>
              <a:t>s in </a:t>
            </a:r>
            <a:r>
              <a:rPr lang="en-US" altLang="zh-CN" baseline="-25000" dirty="0" err="1">
                <a:sym typeface="Wingdings" panose="05000000000000000000" pitchFamily="2" charset="2"/>
              </a:rPr>
              <a:t>T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-closure(s)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move(T, a)</a:t>
            </a:r>
            <a:r>
              <a:rPr lang="en-US" altLang="zh-CN" dirty="0">
                <a:sym typeface="Wingdings" panose="05000000000000000000" pitchFamily="2" charset="2"/>
              </a:rPr>
              <a:t>: set of NFA states to which there is a transition on input symbol </a:t>
            </a:r>
            <a:r>
              <a:rPr lang="en-US" altLang="zh-CN" b="1" i="1" dirty="0">
                <a:sym typeface="Wingdings" panose="05000000000000000000" pitchFamily="2" charset="2"/>
              </a:rPr>
              <a:t>a </a:t>
            </a:r>
            <a:r>
              <a:rPr lang="en-US" altLang="zh-CN" dirty="0">
                <a:sym typeface="Wingdings" panose="05000000000000000000" pitchFamily="2" charset="2"/>
              </a:rPr>
              <a:t>from some state </a:t>
            </a:r>
            <a:r>
              <a:rPr lang="en-US" altLang="zh-CN" b="1" i="1" dirty="0">
                <a:sym typeface="Wingdings" panose="05000000000000000000" pitchFamily="2" charset="2"/>
              </a:rPr>
              <a:t>s</a:t>
            </a:r>
            <a:r>
              <a:rPr lang="en-US" altLang="zh-CN" dirty="0">
                <a:sym typeface="Wingdings" panose="05000000000000000000" pitchFamily="2" charset="2"/>
              </a:rPr>
              <a:t> in </a:t>
            </a:r>
            <a:r>
              <a:rPr lang="en-US" altLang="zh-CN" b="1" i="1" dirty="0">
                <a:sym typeface="Wingdings" panose="05000000000000000000" pitchFamily="2" charset="2"/>
              </a:rPr>
              <a:t>T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469AE-2C54-034D-A383-7862AD4C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9" y="867762"/>
            <a:ext cx="5909382" cy="29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0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93C6-7379-FD46-8AB1-A81D673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</a:t>
            </a:r>
            <a:r>
              <a:rPr lang="en-US" dirty="0">
                <a:sym typeface="Wingdings" pitchFamily="2" charset="2"/>
              </a:rPr>
              <a:t> DFA: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F453-1C8F-494E-8899-7BED5661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9"/>
            <a:ext cx="8784976" cy="193913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Start by constructing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 of the start state</a:t>
            </a:r>
          </a:p>
          <a:p>
            <a:pPr lvl="1"/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-closure(A) = A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Keep getting </a:t>
            </a:r>
            <a:r>
              <a:rPr lang="en-US" altLang="zh-CN" dirty="0" err="1">
                <a:sym typeface="Wingdings" panose="05000000000000000000" pitchFamily="2" charset="2"/>
              </a:rPr>
              <a:t>ε</a:t>
            </a:r>
            <a:r>
              <a:rPr lang="en-US" altLang="zh-CN" dirty="0">
                <a:sym typeface="Wingdings" panose="05000000000000000000" pitchFamily="2" charset="2"/>
              </a:rPr>
              <a:t>-closure(move(T, a))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Stop, when there are no more new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09C1-AC2A-2448-A3C6-8ED55A45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01E66-0A4E-AD4A-931F-F119EC5C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24" y="2924944"/>
            <a:ext cx="4215110" cy="349169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4938D-7840-E541-B4F8-6316F30B5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35700"/>
              </p:ext>
            </p:extLst>
          </p:nvPr>
        </p:nvGraphicFramePr>
        <p:xfrm>
          <a:off x="5624601" y="3877343"/>
          <a:ext cx="3099420" cy="98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140">
                  <a:extLst>
                    <a:ext uri="{9D8B030D-6E8A-4147-A177-3AD203B41FA5}">
                      <a16:colId xmlns:a16="http://schemas.microsoft.com/office/drawing/2014/main" val="6222456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795451507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1706850391"/>
                    </a:ext>
                  </a:extLst>
                </a:gridCol>
              </a:tblGrid>
              <a:tr h="4948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7342"/>
                  </a:ext>
                </a:extLst>
              </a:tr>
              <a:tr h="49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96358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C0DD8E79-D08E-3146-92ED-AFB3421EBC86}"/>
              </a:ext>
            </a:extLst>
          </p:cNvPr>
          <p:cNvGrpSpPr/>
          <p:nvPr/>
        </p:nvGrpSpPr>
        <p:grpSpPr>
          <a:xfrm>
            <a:off x="5535024" y="3341609"/>
            <a:ext cx="1514845" cy="400110"/>
            <a:chOff x="1135068" y="3938142"/>
            <a:chExt cx="151484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B4D9F7-9D6B-864F-93C2-84905DA87348}"/>
                </a:ext>
              </a:extLst>
            </p:cNvPr>
            <p:cNvSpPr txBox="1"/>
            <p:nvPr/>
          </p:nvSpPr>
          <p:spPr>
            <a:xfrm>
              <a:off x="1135068" y="3938142"/>
              <a:ext cx="1108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alphabet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E9494B-4359-3E42-88D2-C87BD7FA78A3}"/>
                </a:ext>
              </a:extLst>
            </p:cNvPr>
            <p:cNvCxnSpPr>
              <a:cxnSpLocks/>
            </p:cNvCxnSpPr>
            <p:nvPr/>
          </p:nvCxnSpPr>
          <p:spPr>
            <a:xfrm>
              <a:off x="1224645" y="4298182"/>
              <a:ext cx="142526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9F88E2-AF01-044A-85BA-E2822163551C}"/>
              </a:ext>
            </a:extLst>
          </p:cNvPr>
          <p:cNvGrpSpPr/>
          <p:nvPr/>
        </p:nvGrpSpPr>
        <p:grpSpPr>
          <a:xfrm>
            <a:off x="4723484" y="3864541"/>
            <a:ext cx="792088" cy="845220"/>
            <a:chOff x="323528" y="4461074"/>
            <a:chExt cx="792088" cy="845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2A05A4-099F-354F-9C28-591F8F45BFFD}"/>
                </a:ext>
              </a:extLst>
            </p:cNvPr>
            <p:cNvSpPr txBox="1"/>
            <p:nvPr/>
          </p:nvSpPr>
          <p:spPr>
            <a:xfrm>
              <a:off x="323528" y="4461074"/>
              <a:ext cx="699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state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FA769CF-FD19-D742-B9E5-108630FF89E5}"/>
                </a:ext>
              </a:extLst>
            </p:cNvPr>
            <p:cNvCxnSpPr>
              <a:cxnSpLocks/>
            </p:cNvCxnSpPr>
            <p:nvPr/>
          </p:nvCxnSpPr>
          <p:spPr>
            <a:xfrm>
              <a:off x="1115616" y="4488428"/>
              <a:ext cx="0" cy="8178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BFDBAFE-E918-7542-86B9-46EBFC04CF92}"/>
              </a:ext>
            </a:extLst>
          </p:cNvPr>
          <p:cNvSpPr txBox="1"/>
          <p:nvPr/>
        </p:nvSpPr>
        <p:spPr>
          <a:xfrm>
            <a:off x="7005835" y="440540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FC73F-9C3C-384F-8875-72A842B8D0A1}"/>
              </a:ext>
            </a:extLst>
          </p:cNvPr>
          <p:cNvSpPr txBox="1"/>
          <p:nvPr/>
        </p:nvSpPr>
        <p:spPr>
          <a:xfrm>
            <a:off x="7939135" y="4405408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BC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1BC3D4-1B3A-4740-BA79-7766B19A950A}"/>
              </a:ext>
            </a:extLst>
          </p:cNvPr>
          <p:cNvGrpSpPr/>
          <p:nvPr/>
        </p:nvGrpSpPr>
        <p:grpSpPr>
          <a:xfrm>
            <a:off x="5624601" y="4366599"/>
            <a:ext cx="3075293" cy="502561"/>
            <a:chOff x="5624601" y="2710415"/>
            <a:chExt cx="3075293" cy="5025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EFDFD-D2A9-774F-BD35-F8ADF419E4E0}"/>
                </a:ext>
              </a:extLst>
            </p:cNvPr>
            <p:cNvSpPr txBox="1"/>
            <p:nvPr/>
          </p:nvSpPr>
          <p:spPr>
            <a:xfrm>
              <a:off x="5624601" y="2751311"/>
              <a:ext cx="1018675" cy="461665"/>
            </a:xfrm>
            <a:prstGeom prst="rect">
              <a:avLst/>
            </a:prstGeom>
            <a:solidFill>
              <a:schemeClr val="accent4">
                <a:alpha val="41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62E46F-2D62-1A41-A1CD-63704F93C0DC}"/>
                </a:ext>
              </a:extLst>
            </p:cNvPr>
            <p:cNvSpPr txBox="1"/>
            <p:nvPr/>
          </p:nvSpPr>
          <p:spPr>
            <a:xfrm>
              <a:off x="7699672" y="2710415"/>
              <a:ext cx="1000222" cy="461665"/>
            </a:xfrm>
            <a:prstGeom prst="rect">
              <a:avLst/>
            </a:prstGeom>
            <a:solidFill>
              <a:schemeClr val="accent4">
                <a:alpha val="41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D6858C2-A1FE-B343-AC62-6C90FBEFF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776261"/>
              </p:ext>
            </p:extLst>
          </p:nvPr>
        </p:nvGraphicFramePr>
        <p:xfrm>
          <a:off x="5624601" y="4892684"/>
          <a:ext cx="3099420" cy="494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140">
                  <a:extLst>
                    <a:ext uri="{9D8B030D-6E8A-4147-A177-3AD203B41FA5}">
                      <a16:colId xmlns:a16="http://schemas.microsoft.com/office/drawing/2014/main" val="6222456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795451507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1706850391"/>
                    </a:ext>
                  </a:extLst>
                </a:gridCol>
              </a:tblGrid>
              <a:tr h="49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734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C0A6E68-0E60-4B40-AEEC-FCDA7E41466B}"/>
              </a:ext>
            </a:extLst>
          </p:cNvPr>
          <p:cNvSpPr txBox="1"/>
          <p:nvPr/>
        </p:nvSpPr>
        <p:spPr>
          <a:xfrm>
            <a:off x="5624601" y="4888180"/>
            <a:ext cx="1018675" cy="461665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0112CC-2FA9-9F48-8DC7-CF0F11DB5E89}"/>
              </a:ext>
            </a:extLst>
          </p:cNvPr>
          <p:cNvSpPr txBox="1"/>
          <p:nvPr/>
        </p:nvSpPr>
        <p:spPr>
          <a:xfrm>
            <a:off x="6993798" y="4951040"/>
            <a:ext cx="5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E7661D-244E-B24E-93B4-E1192A08BB48}"/>
              </a:ext>
            </a:extLst>
          </p:cNvPr>
          <p:cNvSpPr txBox="1"/>
          <p:nvPr/>
        </p:nvSpPr>
        <p:spPr>
          <a:xfrm>
            <a:off x="7956376" y="4951040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BC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38D989-4F88-3A47-A7EF-5A2BADCBEBDE}"/>
              </a:ext>
            </a:extLst>
          </p:cNvPr>
          <p:cNvSpPr txBox="1"/>
          <p:nvPr/>
        </p:nvSpPr>
        <p:spPr>
          <a:xfrm>
            <a:off x="6664973" y="4903419"/>
            <a:ext cx="1018675" cy="461665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E37BC3E-B50D-AE4F-AA7D-A22DB4291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55697"/>
              </p:ext>
            </p:extLst>
          </p:nvPr>
        </p:nvGraphicFramePr>
        <p:xfrm>
          <a:off x="5624601" y="5408201"/>
          <a:ext cx="3099420" cy="494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140">
                  <a:extLst>
                    <a:ext uri="{9D8B030D-6E8A-4147-A177-3AD203B41FA5}">
                      <a16:colId xmlns:a16="http://schemas.microsoft.com/office/drawing/2014/main" val="6222456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795451507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1706850391"/>
                    </a:ext>
                  </a:extLst>
                </a:gridCol>
              </a:tblGrid>
              <a:tr h="49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734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6C20EF90-1735-9646-841A-6745FB513B45}"/>
              </a:ext>
            </a:extLst>
          </p:cNvPr>
          <p:cNvSpPr txBox="1"/>
          <p:nvPr/>
        </p:nvSpPr>
        <p:spPr>
          <a:xfrm>
            <a:off x="5624600" y="5406612"/>
            <a:ext cx="1018675" cy="461665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B0D7C0-8435-0344-9A95-722FF05C3308}"/>
              </a:ext>
            </a:extLst>
          </p:cNvPr>
          <p:cNvSpPr txBox="1"/>
          <p:nvPr/>
        </p:nvSpPr>
        <p:spPr>
          <a:xfrm>
            <a:off x="6962739" y="5406612"/>
            <a:ext cx="5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B6F8C0-C7E9-D24C-8FEC-426B2E5FE94A}"/>
              </a:ext>
            </a:extLst>
          </p:cNvPr>
          <p:cNvSpPr txBox="1"/>
          <p:nvPr/>
        </p:nvSpPr>
        <p:spPr>
          <a:xfrm>
            <a:off x="7975102" y="5406611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BC</a:t>
            </a:r>
          </a:p>
        </p:txBody>
      </p:sp>
    </p:spTree>
    <p:extLst>
      <p:ext uri="{BB962C8B-B14F-4D97-AF65-F5344CB8AC3E}">
        <p14:creationId xmlns:p14="http://schemas.microsoft.com/office/powerpoint/2010/main" val="37841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 animBg="1"/>
      <p:bldP spid="24" grpId="0"/>
      <p:bldP spid="25" grpId="0"/>
      <p:bldP spid="26" grpId="0" animBg="1"/>
      <p:bldP spid="28" grpId="0" animBg="1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93C6-7379-FD46-8AB1-A81D673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</a:t>
            </a:r>
            <a:r>
              <a:rPr lang="en-US" dirty="0">
                <a:sym typeface="Wingdings" pitchFamily="2" charset="2"/>
              </a:rPr>
              <a:t> DFA: Example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F453-1C8F-494E-8899-7BED5661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9"/>
            <a:ext cx="8784976" cy="1520872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Mark the final states of the DFA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The accepting states of </a:t>
            </a:r>
            <a:r>
              <a:rPr lang="en-US" altLang="zh-CN" i="1" dirty="0">
                <a:sym typeface="Wingdings" panose="05000000000000000000" pitchFamily="2" charset="2"/>
              </a:rPr>
              <a:t>D</a:t>
            </a:r>
            <a:r>
              <a:rPr lang="en-US" altLang="zh-CN" dirty="0">
                <a:sym typeface="Wingdings" panose="05000000000000000000" pitchFamily="2" charset="2"/>
              </a:rPr>
              <a:t> are all those sets of </a:t>
            </a:r>
            <a:r>
              <a:rPr lang="en-US" altLang="zh-CN" i="1" dirty="0">
                <a:sym typeface="Wingdings" panose="05000000000000000000" pitchFamily="2" charset="2"/>
              </a:rPr>
              <a:t>N</a:t>
            </a:r>
            <a:r>
              <a:rPr lang="en-US" altLang="zh-CN" dirty="0">
                <a:sym typeface="Wingdings" panose="05000000000000000000" pitchFamily="2" charset="2"/>
              </a:rPr>
              <a:t>’s states that include at least one accepting state of </a:t>
            </a:r>
            <a:r>
              <a:rPr lang="en-US" altLang="zh-CN" i="1" dirty="0">
                <a:sym typeface="Wingdings" panose="05000000000000000000" pitchFamily="2" charset="2"/>
              </a:rPr>
              <a:t>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09C1-AC2A-2448-A3C6-8ED55A45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AD420CD-564E-024A-8847-22DBF412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01" y="2742702"/>
            <a:ext cx="3473324" cy="2834165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A88FD38-C563-BC48-BAA2-A0C01D417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14765"/>
              </p:ext>
            </p:extLst>
          </p:nvPr>
        </p:nvGraphicFramePr>
        <p:xfrm>
          <a:off x="5624601" y="3877343"/>
          <a:ext cx="3099420" cy="989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140">
                  <a:extLst>
                    <a:ext uri="{9D8B030D-6E8A-4147-A177-3AD203B41FA5}">
                      <a16:colId xmlns:a16="http://schemas.microsoft.com/office/drawing/2014/main" val="6222456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795451507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1706850391"/>
                    </a:ext>
                  </a:extLst>
                </a:gridCol>
              </a:tblGrid>
              <a:tr h="49486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7342"/>
                  </a:ext>
                </a:extLst>
              </a:tr>
              <a:tr h="49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196358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ED0AF750-28BE-B046-BE95-64496CF3AEEA}"/>
              </a:ext>
            </a:extLst>
          </p:cNvPr>
          <p:cNvGrpSpPr/>
          <p:nvPr/>
        </p:nvGrpSpPr>
        <p:grpSpPr>
          <a:xfrm>
            <a:off x="5535024" y="3341609"/>
            <a:ext cx="1514845" cy="400110"/>
            <a:chOff x="1135068" y="3938142"/>
            <a:chExt cx="1514845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C731B-0B19-2847-B216-A4107879E222}"/>
                </a:ext>
              </a:extLst>
            </p:cNvPr>
            <p:cNvSpPr txBox="1"/>
            <p:nvPr/>
          </p:nvSpPr>
          <p:spPr>
            <a:xfrm>
              <a:off x="1135068" y="3938142"/>
              <a:ext cx="1108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alphabet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055C77-5068-B041-9B0D-4FDF41C12C33}"/>
                </a:ext>
              </a:extLst>
            </p:cNvPr>
            <p:cNvCxnSpPr>
              <a:cxnSpLocks/>
            </p:cNvCxnSpPr>
            <p:nvPr/>
          </p:nvCxnSpPr>
          <p:spPr>
            <a:xfrm>
              <a:off x="1224645" y="4298182"/>
              <a:ext cx="1425268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11484C-0225-AF45-AA3E-BED59BA9222A}"/>
              </a:ext>
            </a:extLst>
          </p:cNvPr>
          <p:cNvGrpSpPr/>
          <p:nvPr/>
        </p:nvGrpSpPr>
        <p:grpSpPr>
          <a:xfrm>
            <a:off x="4723484" y="3864541"/>
            <a:ext cx="792088" cy="845220"/>
            <a:chOff x="323528" y="4461074"/>
            <a:chExt cx="792088" cy="845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4A0F37-0F07-F641-B295-C10AA47D7B2F}"/>
                </a:ext>
              </a:extLst>
            </p:cNvPr>
            <p:cNvSpPr txBox="1"/>
            <p:nvPr/>
          </p:nvSpPr>
          <p:spPr>
            <a:xfrm>
              <a:off x="323528" y="4461074"/>
              <a:ext cx="699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state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A7E59C6-E8A9-BB42-A3D3-541604D1DD45}"/>
                </a:ext>
              </a:extLst>
            </p:cNvPr>
            <p:cNvCxnSpPr>
              <a:cxnSpLocks/>
            </p:cNvCxnSpPr>
            <p:nvPr/>
          </p:nvCxnSpPr>
          <p:spPr>
            <a:xfrm>
              <a:off x="1115616" y="4488428"/>
              <a:ext cx="0" cy="8178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B80092B-32A6-6A4B-B443-74194847ABA3}"/>
              </a:ext>
            </a:extLst>
          </p:cNvPr>
          <p:cNvSpPr txBox="1"/>
          <p:nvPr/>
        </p:nvSpPr>
        <p:spPr>
          <a:xfrm>
            <a:off x="7005835" y="440540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E93F5E-0011-6F4F-A816-1939EF504514}"/>
              </a:ext>
            </a:extLst>
          </p:cNvPr>
          <p:cNvSpPr txBox="1"/>
          <p:nvPr/>
        </p:nvSpPr>
        <p:spPr>
          <a:xfrm>
            <a:off x="7939135" y="4405408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BC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202221-E5E3-EE46-8C0A-2FA91C9B6BDD}"/>
              </a:ext>
            </a:extLst>
          </p:cNvPr>
          <p:cNvGrpSpPr/>
          <p:nvPr/>
        </p:nvGrpSpPr>
        <p:grpSpPr>
          <a:xfrm>
            <a:off x="5624601" y="4366599"/>
            <a:ext cx="3075293" cy="502561"/>
            <a:chOff x="5624601" y="2710415"/>
            <a:chExt cx="3075293" cy="5025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538E67-1FA6-054A-B538-3B7565781EF8}"/>
                </a:ext>
              </a:extLst>
            </p:cNvPr>
            <p:cNvSpPr txBox="1"/>
            <p:nvPr/>
          </p:nvSpPr>
          <p:spPr>
            <a:xfrm>
              <a:off x="5624601" y="2751311"/>
              <a:ext cx="1018675" cy="461665"/>
            </a:xfrm>
            <a:prstGeom prst="rect">
              <a:avLst/>
            </a:prstGeom>
            <a:solidFill>
              <a:schemeClr val="accent4">
                <a:alpha val="41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8A6AC3-6647-A041-821D-1E01AA525A56}"/>
                </a:ext>
              </a:extLst>
            </p:cNvPr>
            <p:cNvSpPr txBox="1"/>
            <p:nvPr/>
          </p:nvSpPr>
          <p:spPr>
            <a:xfrm>
              <a:off x="7699672" y="2710415"/>
              <a:ext cx="1000222" cy="461665"/>
            </a:xfrm>
            <a:prstGeom prst="rect">
              <a:avLst/>
            </a:prstGeom>
            <a:solidFill>
              <a:schemeClr val="accent4">
                <a:alpha val="41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E8B120DD-4C2D-BE45-A7D9-D14D5A66A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510434"/>
              </p:ext>
            </p:extLst>
          </p:nvPr>
        </p:nvGraphicFramePr>
        <p:xfrm>
          <a:off x="5624601" y="4892684"/>
          <a:ext cx="3099420" cy="494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140">
                  <a:extLst>
                    <a:ext uri="{9D8B030D-6E8A-4147-A177-3AD203B41FA5}">
                      <a16:colId xmlns:a16="http://schemas.microsoft.com/office/drawing/2014/main" val="6222456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795451507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1706850391"/>
                    </a:ext>
                  </a:extLst>
                </a:gridCol>
              </a:tblGrid>
              <a:tr h="49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734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D07648D0-9E07-D640-A3AF-8390E2D62BB7}"/>
              </a:ext>
            </a:extLst>
          </p:cNvPr>
          <p:cNvSpPr txBox="1"/>
          <p:nvPr/>
        </p:nvSpPr>
        <p:spPr>
          <a:xfrm>
            <a:off x="5624601" y="4888180"/>
            <a:ext cx="1018675" cy="461665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4BDA34-D378-6D44-AD0C-465A94BE15E8}"/>
              </a:ext>
            </a:extLst>
          </p:cNvPr>
          <p:cNvSpPr txBox="1"/>
          <p:nvPr/>
        </p:nvSpPr>
        <p:spPr>
          <a:xfrm>
            <a:off x="6993798" y="4951040"/>
            <a:ext cx="5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4BBDE9-37A7-7C42-970B-69CCB5F2CD2F}"/>
              </a:ext>
            </a:extLst>
          </p:cNvPr>
          <p:cNvSpPr txBox="1"/>
          <p:nvPr/>
        </p:nvSpPr>
        <p:spPr>
          <a:xfrm>
            <a:off x="7956376" y="4951040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BC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A28E29-6640-8B45-9E0B-8EF0C619C866}"/>
              </a:ext>
            </a:extLst>
          </p:cNvPr>
          <p:cNvSpPr txBox="1"/>
          <p:nvPr/>
        </p:nvSpPr>
        <p:spPr>
          <a:xfrm>
            <a:off x="6664973" y="4903419"/>
            <a:ext cx="1018675" cy="461665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3E4E5582-8EED-8242-845A-38E3D276C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230881"/>
              </p:ext>
            </p:extLst>
          </p:nvPr>
        </p:nvGraphicFramePr>
        <p:xfrm>
          <a:off x="5624601" y="5408201"/>
          <a:ext cx="3099420" cy="494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140">
                  <a:extLst>
                    <a:ext uri="{9D8B030D-6E8A-4147-A177-3AD203B41FA5}">
                      <a16:colId xmlns:a16="http://schemas.microsoft.com/office/drawing/2014/main" val="6222456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795451507"/>
                    </a:ext>
                  </a:extLst>
                </a:gridCol>
                <a:gridCol w="1033140">
                  <a:extLst>
                    <a:ext uri="{9D8B030D-6E8A-4147-A177-3AD203B41FA5}">
                      <a16:colId xmlns:a16="http://schemas.microsoft.com/office/drawing/2014/main" val="1706850391"/>
                    </a:ext>
                  </a:extLst>
                </a:gridCol>
              </a:tblGrid>
              <a:tr h="49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317342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89D12B0A-3B40-DA40-B38A-953A08E7D6DB}"/>
              </a:ext>
            </a:extLst>
          </p:cNvPr>
          <p:cNvSpPr txBox="1"/>
          <p:nvPr/>
        </p:nvSpPr>
        <p:spPr>
          <a:xfrm>
            <a:off x="5624600" y="5406612"/>
            <a:ext cx="1018675" cy="461665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33B7EE-5B0C-F045-99E0-A70EACF6C7A4}"/>
              </a:ext>
            </a:extLst>
          </p:cNvPr>
          <p:cNvSpPr txBox="1"/>
          <p:nvPr/>
        </p:nvSpPr>
        <p:spPr>
          <a:xfrm>
            <a:off x="6962739" y="5406612"/>
            <a:ext cx="53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AC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C1B2B2-F073-8A45-ADC2-7EA9E81CDF8A}"/>
              </a:ext>
            </a:extLst>
          </p:cNvPr>
          <p:cNvSpPr txBox="1"/>
          <p:nvPr/>
        </p:nvSpPr>
        <p:spPr>
          <a:xfrm>
            <a:off x="7975102" y="5406611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BC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5B3B41A9-3E28-C44A-9763-EB89D8BCB318}"/>
              </a:ext>
            </a:extLst>
          </p:cNvPr>
          <p:cNvSpPr txBox="1">
            <a:spLocks/>
          </p:cNvSpPr>
          <p:nvPr/>
        </p:nvSpPr>
        <p:spPr>
          <a:xfrm>
            <a:off x="179512" y="5387549"/>
            <a:ext cx="8784976" cy="1026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Is the DFA minimal?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As few states as possible</a:t>
            </a:r>
          </a:p>
        </p:txBody>
      </p:sp>
    </p:spTree>
    <p:extLst>
      <p:ext uri="{BB962C8B-B14F-4D97-AF65-F5344CB8AC3E}">
        <p14:creationId xmlns:p14="http://schemas.microsoft.com/office/powerpoint/2010/main" val="15650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93C6-7379-FD46-8AB1-A81D673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NFA </a:t>
            </a:r>
            <a:r>
              <a:rPr lang="en-US" dirty="0">
                <a:sym typeface="Wingdings" pitchFamily="2" charset="2"/>
              </a:rPr>
              <a:t> DFA: Minimization</a:t>
            </a:r>
            <a:r>
              <a:rPr lang="en-US" sz="3200" dirty="0">
                <a:sym typeface="Wingdings" pitchFamily="2" charset="2"/>
              </a:rPr>
              <a:t>[</a:t>
            </a:r>
            <a:r>
              <a:rPr lang="zh-CN" altLang="en-US" sz="3200" dirty="0">
                <a:sym typeface="Wingdings" pitchFamily="2" charset="2"/>
              </a:rPr>
              <a:t>最小化</a:t>
            </a:r>
            <a:r>
              <a:rPr lang="en-US" sz="3200" dirty="0">
                <a:sym typeface="Wingdings" pitchFamily="2" charset="2"/>
              </a:rPr>
              <a:t>]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F453-1C8F-494E-8899-7BED5661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784976" cy="2448271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Any DFA can be converted to its minimum-state equivalent DFA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Partitioning the states of a DFA into groups of states that </a:t>
            </a:r>
            <a:r>
              <a:rPr lang="en-US" altLang="zh-CN" dirty="0">
                <a:solidFill>
                  <a:srgbClr val="0000FF"/>
                </a:solidFill>
                <a:sym typeface="Wingdings" panose="05000000000000000000" pitchFamily="2" charset="2"/>
              </a:rPr>
              <a:t>cannot be distinguished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Each groups of states is then merged into a single state of the min-state DFA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09C1-AC2A-2448-A3C6-8ED55A45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AD420CD-564E-024A-8847-22DBF412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3608431"/>
            <a:ext cx="3473324" cy="2834165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6CBA33D-2201-0747-B0EE-3E33AFC2FFEE}"/>
              </a:ext>
            </a:extLst>
          </p:cNvPr>
          <p:cNvSpPr txBox="1">
            <a:spLocks/>
          </p:cNvSpPr>
          <p:nvPr/>
        </p:nvSpPr>
        <p:spPr>
          <a:xfrm>
            <a:off x="3419872" y="3429001"/>
            <a:ext cx="5688632" cy="3013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50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CN" dirty="0">
                <a:sym typeface="Wingdings" panose="05000000000000000000" pitchFamily="2" charset="2"/>
              </a:rPr>
              <a:t>Initial: {A}, {BC, AC}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dirty="0">
                <a:sym typeface="Wingdings" panose="05000000000000000000" pitchFamily="2" charset="2"/>
              </a:rPr>
              <a:t>For {BC, AC}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BC on ‘0’  AC, AC on ‘0’  AC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BC on ‘1’  BC, AC on ‘1’  BC</a:t>
            </a:r>
          </a:p>
          <a:p>
            <a:pPr lvl="1" fontAlgn="auto">
              <a:spcAft>
                <a:spcPts val="0"/>
              </a:spcAft>
            </a:pPr>
            <a:r>
              <a:rPr lang="en-US" altLang="zh-CN" dirty="0">
                <a:sym typeface="Wingdings" panose="05000000000000000000" pitchFamily="2" charset="2"/>
              </a:rPr>
              <a:t>No way to distinguish BC from AC on any string starting with ‘0’ or ‘1’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CN" dirty="0">
                <a:sym typeface="Wingdings" panose="05000000000000000000" pitchFamily="2" charset="2"/>
              </a:rPr>
              <a:t>Final: {A}, {BCAC}</a:t>
            </a:r>
          </a:p>
        </p:txBody>
      </p:sp>
    </p:spTree>
    <p:extLst>
      <p:ext uri="{BB962C8B-B14F-4D97-AF65-F5344CB8AC3E}">
        <p14:creationId xmlns:p14="http://schemas.microsoft.com/office/powerpoint/2010/main" val="2551350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93C6-7379-FD46-8AB1-A81D673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</a:t>
            </a:r>
            <a:r>
              <a:rPr lang="en-US" dirty="0">
                <a:sym typeface="Wingdings" pitchFamily="2" charset="2"/>
              </a:rPr>
              <a:t> DFA: Minimization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F453-1C8F-494E-8899-7BED5661B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9"/>
            <a:ext cx="8784976" cy="1224136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States </a:t>
            </a:r>
            <a:r>
              <a:rPr lang="en-US" altLang="zh-CN" i="1" dirty="0">
                <a:sym typeface="Wingdings" panose="05000000000000000000" pitchFamily="2" charset="2"/>
              </a:rPr>
              <a:t>BC</a:t>
            </a:r>
            <a:r>
              <a:rPr lang="en-US" altLang="zh-CN" dirty="0">
                <a:sym typeface="Wingdings" panose="05000000000000000000" pitchFamily="2" charset="2"/>
              </a:rPr>
              <a:t> and </a:t>
            </a:r>
            <a:r>
              <a:rPr lang="en-US" altLang="zh-CN" i="1" dirty="0">
                <a:sym typeface="Wingdings" panose="05000000000000000000" pitchFamily="2" charset="2"/>
              </a:rPr>
              <a:t>AC</a:t>
            </a:r>
            <a:r>
              <a:rPr lang="en-US" altLang="zh-CN" dirty="0">
                <a:sym typeface="Wingdings" panose="05000000000000000000" pitchFamily="2" charset="2"/>
              </a:rPr>
              <a:t> do not need differentiation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Should be merged into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A09C1-AC2A-2448-A3C6-8ED55A45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8AB8F-6C8F-46EE-8741-64B361E88E7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AD420CD-564E-024A-8847-22DBF412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813998"/>
            <a:ext cx="3473324" cy="2834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86E84-9D68-334B-A0CA-677F2659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458" y="2642810"/>
            <a:ext cx="3672408" cy="236528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30527D3F-6705-924C-B668-8754247B85B4}"/>
              </a:ext>
            </a:extLst>
          </p:cNvPr>
          <p:cNvSpPr/>
          <p:nvPr/>
        </p:nvSpPr>
        <p:spPr>
          <a:xfrm>
            <a:off x="3580826" y="3825450"/>
            <a:ext cx="1927278" cy="82768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1496223435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24112</TotalTime>
  <Words>1822</Words>
  <Application>Microsoft Macintosh PowerPoint</Application>
  <PresentationFormat>On-screen Show (4:3)</PresentationFormat>
  <Paragraphs>401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1_自定义设计方案</vt:lpstr>
      <vt:lpstr>Compilation Principle 编 译 原 理</vt:lpstr>
      <vt:lpstr>Review Questions</vt:lpstr>
      <vt:lpstr>Specification to Implementation</vt:lpstr>
      <vt:lpstr>NFA  DFA: Idea</vt:lpstr>
      <vt:lpstr>NFA  DFA: Algorithm</vt:lpstr>
      <vt:lpstr>NFA  DFA: Example</vt:lpstr>
      <vt:lpstr>NFA  DFA: Example (cont.)</vt:lpstr>
      <vt:lpstr>NFA  DFA: Minimization[最小化]</vt:lpstr>
      <vt:lpstr>NFA  DFA: Minimization (cont.)</vt:lpstr>
      <vt:lpstr>NFA  DFA: More Example</vt:lpstr>
      <vt:lpstr>Step 1: Construct the NFA Table</vt:lpstr>
      <vt:lpstr>Step 2: Update ε Column to ε-closure </vt:lpstr>
      <vt:lpstr>Step 3: Update other Cols based on  ε-closure </vt:lpstr>
      <vt:lpstr>Step 4: Construct the DFA Table </vt:lpstr>
      <vt:lpstr>Step 4: Construct the DFA Table(cont.) </vt:lpstr>
      <vt:lpstr>Step 5: (Optional) Minimize DFA</vt:lpstr>
      <vt:lpstr>NFA  DFA: Space Complexity[空间复杂度]</vt:lpstr>
      <vt:lpstr>NFA  DFA: Time Complexity[时间复杂度]</vt:lpstr>
      <vt:lpstr>Implementation in Practice</vt:lpstr>
      <vt:lpstr>Lexical Analyzer Generated by Lex</vt:lpstr>
      <vt:lpstr>Lex: Example</vt:lpstr>
      <vt:lpstr>Lex: Example (cont.)</vt:lpstr>
      <vt:lpstr>Lex: Example (cont.)</vt:lpstr>
      <vt:lpstr>How Much Should We Match?</vt:lpstr>
      <vt:lpstr>How to Match Keywords?</vt:lpstr>
      <vt:lpstr>Conversion Flow[转换流程]</vt:lpstr>
      <vt:lpstr>Beyond Regular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abc</dc:creator>
  <cp:lastModifiedBy>zhang xw</cp:lastModifiedBy>
  <cp:revision>1480</cp:revision>
  <dcterms:created xsi:type="dcterms:W3CDTF">2016-04-18T09:33:21Z</dcterms:created>
  <dcterms:modified xsi:type="dcterms:W3CDTF">2021-07-01T14:11:05Z</dcterms:modified>
</cp:coreProperties>
</file>